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125" d="100"/>
          <a:sy n="125" d="100"/>
        </p:scale>
        <p:origin x="90" y="-9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579884350393699"/>
          <c:y val="0.1511168706251925"/>
          <c:w val="0.558089936023622"/>
          <c:h val="0.83713485253845643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Porcentaje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dk1">
                  <a:tint val="88500"/>
                </a:schemeClr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6F31-40F4-BA2C-E4410CA932B9}"/>
              </c:ext>
            </c:extLst>
          </c:dPt>
          <c:dPt>
            <c:idx val="1"/>
            <c:bubble3D val="0"/>
            <c:spPr>
              <a:solidFill>
                <a:schemeClr val="dk1">
                  <a:tint val="5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F31-40F4-BA2C-E4410CA932B9}"/>
              </c:ext>
            </c:extLst>
          </c:dPt>
          <c:dPt>
            <c:idx val="2"/>
            <c:bubble3D val="0"/>
            <c:spPr>
              <a:solidFill>
                <a:schemeClr val="dk1">
                  <a:tint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6F31-40F4-BA2C-E4410CA932B9}"/>
              </c:ext>
            </c:extLst>
          </c:dPt>
          <c:dPt>
            <c:idx val="3"/>
            <c:bubble3D val="0"/>
            <c:spPr>
              <a:solidFill>
                <a:schemeClr val="dk1">
                  <a:tint val="985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F31-40F4-BA2C-E4410CA932B9}"/>
              </c:ext>
            </c:extLst>
          </c:dPt>
          <c:dPt>
            <c:idx val="4"/>
            <c:bubble3D val="0"/>
            <c:spPr>
              <a:solidFill>
                <a:schemeClr val="dk1">
                  <a:tint val="3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6F31-40F4-BA2C-E4410CA932B9}"/>
              </c:ext>
            </c:extLst>
          </c:dPt>
          <c:dPt>
            <c:idx val="5"/>
            <c:bubble3D val="0"/>
            <c:spPr>
              <a:solidFill>
                <a:schemeClr val="dk1">
                  <a:tint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4-7610-42BD-B924-2DE229F4B7EA}"/>
              </c:ext>
            </c:extLst>
          </c:dPt>
          <c:dLbls>
            <c:dLbl>
              <c:idx val="0"/>
              <c:layout>
                <c:manualLayout>
                  <c:x val="0.10390624999999988"/>
                  <c:y val="6.914080529399574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es-AR" sz="1200" b="1" i="0" u="none" strike="noStrike" kern="1200" baseline="0" noProof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1200" b="1" noProof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Democracia</a:t>
                    </a:r>
                  </a:p>
                  <a:p>
                    <a:pPr>
                      <a:defRPr lang="es-AR" sz="1200" b="1" noProof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sz="1200" b="1" noProof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47,3%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s-AR" sz="1200" b="1" i="0" u="none" strike="noStrike" kern="1200" baseline="0" noProof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s-A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714849901574802"/>
                      <c:h val="9.5179681644950692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6F31-40F4-BA2C-E4410CA932B9}"/>
                </c:ext>
              </c:extLst>
            </c:dLbl>
            <c:dLbl>
              <c:idx val="1"/>
              <c:layout>
                <c:manualLayout>
                  <c:x val="7.8124999999999428E-3"/>
                  <c:y val="0.13359374178188105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/>
                      <a:t>Minorías</a:t>
                    </a:r>
                    <a:endParaRPr lang="en-US" dirty="0"/>
                  </a:p>
                  <a:p>
                    <a:r>
                      <a:rPr lang="en-US" dirty="0"/>
                      <a:t>6,76%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F31-40F4-BA2C-E4410CA932B9}"/>
                </c:ext>
              </c:extLst>
            </c:dLbl>
            <c:dLbl>
              <c:idx val="2"/>
              <c:layout>
                <c:manualLayout>
                  <c:x val="-5.46875E-2"/>
                  <c:y val="0.10546874351201135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/>
                      <a:t>Gobierno</a:t>
                    </a:r>
                    <a:endParaRPr lang="en-US" dirty="0"/>
                  </a:p>
                  <a:p>
                    <a:r>
                      <a:rPr lang="en-US" dirty="0"/>
                      <a:t>6,76%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6F31-40F4-BA2C-E4410CA932B9}"/>
                </c:ext>
              </c:extLst>
            </c:dLbl>
            <c:dLbl>
              <c:idx val="3"/>
              <c:layout>
                <c:manualLayout>
                  <c:x val="-0.10156249999999997"/>
                  <c:y val="3.7499997693159502E-2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/>
                      <a:t>Bienestar</a:t>
                    </a:r>
                    <a:endParaRPr lang="en-US" dirty="0"/>
                  </a:p>
                  <a:p>
                    <a:r>
                      <a:rPr lang="en-US" dirty="0"/>
                      <a:t>18,91% 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6F31-40F4-BA2C-E4410CA932B9}"/>
                </c:ext>
              </c:extLst>
            </c:dLbl>
            <c:dLbl>
              <c:idx val="4"/>
              <c:layout>
                <c:manualLayout>
                  <c:x val="-9.6875000000000031E-2"/>
                  <c:y val="-3.04687481256922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lang="es-AR" sz="1200" b="1" i="0" u="none" strike="noStrike" kern="1200" baseline="0" noProof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1200" b="1" noProof="0">
                        <a:solidFill>
                          <a:schemeClr val="tx1"/>
                        </a:solidFill>
                      </a:rPr>
                      <a:t>Economía</a:t>
                    </a:r>
                  </a:p>
                  <a:p>
                    <a:pPr>
                      <a:defRPr lang="es-AR" sz="1200" b="1" noProof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sz="1200" b="1" noProof="0">
                        <a:solidFill>
                          <a:schemeClr val="tx1"/>
                        </a:solidFill>
                      </a:rPr>
                      <a:t>1,35%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es-AR" sz="1200" b="1" i="0" u="none" strike="noStrike" kern="1200" baseline="0" noProof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s-A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6F31-40F4-BA2C-E4410CA932B9}"/>
                </c:ext>
              </c:extLst>
            </c:dLbl>
            <c:dLbl>
              <c:idx val="5"/>
              <c:layout>
                <c:manualLayout>
                  <c:x val="-9.8437500000000053E-2"/>
                  <c:y val="-4.453124726062701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lang="es-AR" sz="1200" b="1" i="0" u="none" strike="noStrike" kern="1200" baseline="0" noProof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1200" b="1" noProof="0">
                        <a:solidFill>
                          <a:schemeClr val="tx1"/>
                        </a:solidFill>
                      </a:rPr>
                      <a:t>Solidaridad</a:t>
                    </a:r>
                  </a:p>
                  <a:p>
                    <a:pPr>
                      <a:defRPr lang="es-AR" sz="1200" b="1" noProof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sz="1200" b="1" noProof="0">
                        <a:solidFill>
                          <a:schemeClr val="tx1"/>
                        </a:solidFill>
                      </a:rPr>
                      <a:t>18,91%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es-AR" sz="1200" b="1" i="0" u="none" strike="noStrike" kern="1200" baseline="0" noProof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s-A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4-7610-42BD-B924-2DE229F4B7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AR" sz="1200" b="1" i="0" u="none" strike="noStrike" kern="1200" baseline="0" noProof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Hoja1!$A$2:$A$10</c:f>
              <c:strCache>
                <c:ptCount val="6"/>
                <c:pt idx="0">
                  <c:v>Democracia</c:v>
                </c:pt>
                <c:pt idx="1">
                  <c:v>Minorias</c:v>
                </c:pt>
                <c:pt idx="2">
                  <c:v>Gobierno</c:v>
                </c:pt>
                <c:pt idx="3">
                  <c:v>Bienestar y calidad de vida</c:v>
                </c:pt>
                <c:pt idx="4">
                  <c:v>Economía</c:v>
                </c:pt>
                <c:pt idx="5">
                  <c:v>Solidaridad nacional (otro)</c:v>
                </c:pt>
              </c:strCache>
            </c:strRef>
          </c:cat>
          <c:val>
            <c:numRef>
              <c:f>Hoja1!$B$2:$B$10</c:f>
              <c:numCache>
                <c:formatCode>General</c:formatCode>
                <c:ptCount val="6"/>
                <c:pt idx="0">
                  <c:v>47.3</c:v>
                </c:pt>
                <c:pt idx="1">
                  <c:v>6.76</c:v>
                </c:pt>
                <c:pt idx="2">
                  <c:v>6.76</c:v>
                </c:pt>
                <c:pt idx="3">
                  <c:v>18.91</c:v>
                </c:pt>
                <c:pt idx="4">
                  <c:v>1.35</c:v>
                </c:pt>
                <c:pt idx="5">
                  <c:v>18.91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31-40F4-BA2C-E4410CA932B9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bubble3D val="0"/>
            <c:spPr>
              <a:solidFill>
                <a:schemeClr val="dk1">
                  <a:tint val="885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B10A-4721-A261-2E0551DDE14D}"/>
              </c:ext>
            </c:extLst>
          </c:dPt>
          <c:dPt>
            <c:idx val="1"/>
            <c:bubble3D val="0"/>
            <c:spPr>
              <a:solidFill>
                <a:schemeClr val="dk1">
                  <a:tint val="5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B10A-4721-A261-2E0551DDE14D}"/>
              </c:ext>
            </c:extLst>
          </c:dPt>
          <c:dPt>
            <c:idx val="2"/>
            <c:bubble3D val="0"/>
            <c:spPr>
              <a:solidFill>
                <a:schemeClr val="dk1">
                  <a:tint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B10A-4721-A261-2E0551DDE14D}"/>
              </c:ext>
            </c:extLst>
          </c:dPt>
          <c:dPt>
            <c:idx val="3"/>
            <c:bubble3D val="0"/>
            <c:spPr>
              <a:solidFill>
                <a:schemeClr val="dk1">
                  <a:tint val="985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B10A-4721-A261-2E0551DDE14D}"/>
              </c:ext>
            </c:extLst>
          </c:dPt>
          <c:dPt>
            <c:idx val="4"/>
            <c:bubble3D val="0"/>
            <c:spPr>
              <a:solidFill>
                <a:schemeClr val="dk1">
                  <a:tint val="3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B10A-4721-A261-2E0551DDE14D}"/>
              </c:ext>
            </c:extLst>
          </c:dPt>
          <c:dPt>
            <c:idx val="5"/>
            <c:bubble3D val="0"/>
            <c:spPr>
              <a:solidFill>
                <a:schemeClr val="dk1">
                  <a:tint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Hoja1!$A$2:$A$10</c:f>
              <c:strCache>
                <c:ptCount val="6"/>
                <c:pt idx="0">
                  <c:v>Democracia</c:v>
                </c:pt>
                <c:pt idx="1">
                  <c:v>Minorias</c:v>
                </c:pt>
                <c:pt idx="2">
                  <c:v>Gobierno</c:v>
                </c:pt>
                <c:pt idx="3">
                  <c:v>Bienestar y calidad de vida</c:v>
                </c:pt>
                <c:pt idx="4">
                  <c:v>Economía</c:v>
                </c:pt>
                <c:pt idx="5">
                  <c:v>Solidaridad nacional (otro)</c:v>
                </c:pt>
              </c:strCache>
            </c:strRef>
          </c:cat>
          <c:val>
            <c:numRef>
              <c:f>Hoja1!$C$2:$C$10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1-6F31-40F4-BA2C-E4410CA932B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33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276644171054915"/>
          <c:y val="0.24115525291844292"/>
          <c:w val="0.38846236591170119"/>
          <c:h val="0.8164787763041098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Porcentaje</c:v>
                </c:pt>
              </c:strCache>
            </c:strRef>
          </c:tx>
          <c:dPt>
            <c:idx val="0"/>
            <c:bubble3D val="0"/>
            <c:spPr>
              <a:solidFill>
                <a:schemeClr val="dk1">
                  <a:tint val="885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A17D-4AE0-A6C3-27DFBB8A5919}"/>
              </c:ext>
            </c:extLst>
          </c:dPt>
          <c:dPt>
            <c:idx val="1"/>
            <c:bubble3D val="0"/>
            <c:spPr>
              <a:solidFill>
                <a:schemeClr val="dk1">
                  <a:tint val="5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A17D-4AE0-A6C3-27DFBB8A5919}"/>
              </c:ext>
            </c:extLst>
          </c:dPt>
          <c:dPt>
            <c:idx val="2"/>
            <c:bubble3D val="0"/>
            <c:spPr>
              <a:solidFill>
                <a:schemeClr val="dk1">
                  <a:tint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E00C-4CC9-B913-92DAF2F82BBB}"/>
              </c:ext>
            </c:extLst>
          </c:dPt>
          <c:dPt>
            <c:idx val="3"/>
            <c:bubble3D val="0"/>
            <c:spPr>
              <a:solidFill>
                <a:schemeClr val="dk1">
                  <a:tint val="985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17D-4AE0-A6C3-27DFBB8A5919}"/>
              </c:ext>
            </c:extLst>
          </c:dPt>
          <c:dPt>
            <c:idx val="4"/>
            <c:bubble3D val="0"/>
            <c:spPr>
              <a:solidFill>
                <a:schemeClr val="dk1">
                  <a:tint val="3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A17D-4AE0-A6C3-27DFBB8A5919}"/>
              </c:ext>
            </c:extLst>
          </c:dPt>
          <c:dPt>
            <c:idx val="5"/>
            <c:bubble3D val="0"/>
            <c:spPr>
              <a:solidFill>
                <a:schemeClr val="dk1">
                  <a:tint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17D-4AE0-A6C3-27DFBB8A5919}"/>
              </c:ext>
            </c:extLst>
          </c:dPt>
          <c:dLbls>
            <c:dLbl>
              <c:idx val="0"/>
              <c:layout>
                <c:manualLayout>
                  <c:x val="1.0508617065994116E-2"/>
                  <c:y val="-0.1656628845436140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/>
                      <a:t>Economía</a:t>
                    </a:r>
                  </a:p>
                  <a:p>
                    <a:pPr>
                      <a:def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dirty="0"/>
                      <a:t>2,6%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979823455233292"/>
                      <c:h val="0.10797173345292951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8-A17D-4AE0-A6C3-27DFBB8A5919}"/>
                </c:ext>
              </c:extLst>
            </c:dLbl>
            <c:dLbl>
              <c:idx val="1"/>
              <c:layout>
                <c:manualLayout>
                  <c:x val="0.11069076642847135"/>
                  <c:y val="-3.5408860818482386E-2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/>
                      <a:t>Democracia</a:t>
                    </a:r>
                    <a:endParaRPr lang="en-US" dirty="0"/>
                  </a:p>
                  <a:p>
                    <a:r>
                      <a:rPr lang="en-US" dirty="0"/>
                      <a:t>20,6%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A17D-4AE0-A6C3-27DFBB8A5919}"/>
                </c:ext>
              </c:extLst>
            </c:dLbl>
            <c:dLbl>
              <c:idx val="2"/>
              <c:layout>
                <c:manualLayout>
                  <c:x val="0.20071027851376386"/>
                  <c:y val="4.0139664874347676E-2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/>
                      <a:t>Cultura</a:t>
                    </a:r>
                    <a:r>
                      <a:rPr lang="en-US" dirty="0"/>
                      <a:t> </a:t>
                    </a:r>
                    <a:r>
                      <a:rPr lang="en-US" dirty="0" err="1"/>
                      <a:t>militarista</a:t>
                    </a:r>
                    <a:endParaRPr lang="en-US" dirty="0"/>
                  </a:p>
                  <a:p>
                    <a:r>
                      <a:rPr lang="en-US" dirty="0"/>
                      <a:t>52,6%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E00C-4CC9-B913-92DAF2F82BBB}"/>
                </c:ext>
              </c:extLst>
            </c:dLbl>
            <c:dLbl>
              <c:idx val="3"/>
              <c:layout>
                <c:manualLayout>
                  <c:x val="-8.9673532296483116E-2"/>
                  <c:y val="-1.264602172088656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Minorías</a:t>
                    </a:r>
                  </a:p>
                  <a:p>
                    <a:pPr>
                      <a:def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12,6%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A17D-4AE0-A6C3-27DFBB8A5919}"/>
                </c:ext>
              </c:extLst>
            </c:dLbl>
            <c:dLbl>
              <c:idx val="4"/>
              <c:layout>
                <c:manualLayout>
                  <c:x val="-6.8656298164494936E-2"/>
                  <c:y val="-0.10116817376709258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/>
                      <a:t>Gobierno</a:t>
                    </a:r>
                    <a:endParaRPr lang="en-US" dirty="0"/>
                  </a:p>
                  <a:p>
                    <a:r>
                      <a:rPr lang="en-US" dirty="0"/>
                      <a:t>11,6%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A17D-4AE0-A6C3-27DFBB8A5919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17D-4AE0-A6C3-27DFBB8A59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Hoja1!$A$2:$A$7</c:f>
              <c:strCache>
                <c:ptCount val="6"/>
                <c:pt idx="0">
                  <c:v>Dominio </c:v>
                </c:pt>
                <c:pt idx="1">
                  <c:v>Democracia</c:v>
                </c:pt>
                <c:pt idx="2">
                  <c:v>Cultura militarista</c:v>
                </c:pt>
                <c:pt idx="3">
                  <c:v>Minorias</c:v>
                </c:pt>
                <c:pt idx="4">
                  <c:v>Gobierno</c:v>
                </c:pt>
                <c:pt idx="5">
                  <c:v>Economia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0</c:v>
                </c:pt>
                <c:pt idx="1">
                  <c:v>20.6</c:v>
                </c:pt>
                <c:pt idx="2">
                  <c:v>52.6</c:v>
                </c:pt>
                <c:pt idx="3">
                  <c:v>12.6</c:v>
                </c:pt>
                <c:pt idx="4">
                  <c:v>11.6</c:v>
                </c:pt>
                <c:pt idx="5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7D-4AE0-A6C3-27DFBB8A591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6E9DDA-1F07-F9B7-4CFB-AEB25E674B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D80D342-46D5-3A7B-E152-7545C06EC7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EE47C2-754F-2589-D117-A4FAB1419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7AAEC-694B-4AED-88C1-93B563C7D7D7}" type="datetimeFigureOut">
              <a:rPr lang="es-AR" smtClean="0"/>
              <a:t>15/6/2023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ED7520-D140-B73C-0DC8-DBB7B3DD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998E39-22E7-CB68-2B7B-B5680EDD5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1A3EC-A267-4D9E-9AA1-18FA0F88B13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61396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F9600B-BFE6-FDD7-D650-1A59DAA31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3227C7-791E-8E6A-2265-D70FB0515E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72743B-7269-4CE4-81C0-518E9818F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7AAEC-694B-4AED-88C1-93B563C7D7D7}" type="datetimeFigureOut">
              <a:rPr lang="es-AR" smtClean="0"/>
              <a:t>15/6/2023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632D5D-D109-8D68-A72B-BF76FEA7E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5F6A41-4DF5-85C3-AAC4-1F446AE5B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1A3EC-A267-4D9E-9AA1-18FA0F88B13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74753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DFAC30-88D5-C426-1D4F-158D067F5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FDF4D9F-8EC3-D071-91FE-7EA5A5FB3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45E7F7-F5B9-279D-935B-1A04C2113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7AAEC-694B-4AED-88C1-93B563C7D7D7}" type="datetimeFigureOut">
              <a:rPr lang="es-AR" smtClean="0"/>
              <a:t>15/6/2023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42F97F8-B482-7ADA-D0C8-65F96EDF9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8D6FE4-DA14-A7C3-17D8-2DCBD4C5B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1A3EC-A267-4D9E-9AA1-18FA0F88B13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8243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729385-484D-FAFD-A116-D851BFC8C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A4C913-C220-536D-D939-202B6733D7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5AD7722-182F-5D21-1638-E3ABC4E4B5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6CAE4B2-93E5-AC78-9360-DDC55BEE9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7AAEC-694B-4AED-88C1-93B563C7D7D7}" type="datetimeFigureOut">
              <a:rPr lang="es-AR" smtClean="0"/>
              <a:t>15/6/2023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9A98D5-E60C-7088-29C5-85CF89334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79773F-DE5A-A291-6E62-D9EC2441A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1A3EC-A267-4D9E-9AA1-18FA0F88B13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21994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6BC1AA-9515-4148-D2E5-BC3612834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259165E-F003-1373-8C51-91B76C0835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0FA18C6-397C-6705-5536-3D2A0376A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DA39B31-8C67-9E3C-7E4A-A7CB87795D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7B886A1-F5C0-A64D-D3DC-4FDD2E0647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6C098D5-30E4-7468-2E85-0CDD7651B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7AAEC-694B-4AED-88C1-93B563C7D7D7}" type="datetimeFigureOut">
              <a:rPr lang="es-AR" smtClean="0"/>
              <a:t>15/6/2023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47CE18C-EBA5-B6E7-991F-EE1CC4851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6F8ACD3-40C1-19F2-B1F2-FBE6E1839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1A3EC-A267-4D9E-9AA1-18FA0F88B13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5183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A3BB71-132E-32F0-60EB-8FE3B189E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87CA09E-1AE2-2B59-9082-8F76D953D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7AAEC-694B-4AED-88C1-93B563C7D7D7}" type="datetimeFigureOut">
              <a:rPr lang="es-AR" smtClean="0"/>
              <a:t>15/6/2023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2D83EDA-6108-79F6-ED3E-4BF7680B4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0F004FE-A8F7-6BE0-7571-CA9BEB3EC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1A3EC-A267-4D9E-9AA1-18FA0F88B13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46731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59388A-5694-B16B-61F6-2E400FEED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7AAEC-694B-4AED-88C1-93B563C7D7D7}" type="datetimeFigureOut">
              <a:rPr lang="es-AR" smtClean="0"/>
              <a:t>15/6/2023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B61428A-0095-8B8C-05E8-E10A03A3D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01427B7-1A2A-3B9E-2243-E07FDFD46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1A3EC-A267-4D9E-9AA1-18FA0F88B13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85723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D16CCA-8A75-18BC-2C81-7DBF5C7B2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0D0574-D5A8-4322-7E86-624A47EDA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11FAE93-9A99-AA47-8A5D-1D18DBEF01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DEBAD8B-6C49-F2D5-151D-1E4514416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7AAEC-694B-4AED-88C1-93B563C7D7D7}" type="datetimeFigureOut">
              <a:rPr lang="es-AR" smtClean="0"/>
              <a:t>15/6/2023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3D6D5C7-A98E-7455-B868-086FA1EA8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7678269-CC71-2338-D161-4E2B47E46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1A3EC-A267-4D9E-9AA1-18FA0F88B13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17626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256032-DB92-2245-E2AB-219BEF738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EA2595E-D308-EA2C-D876-22960526A9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6F32426-B1FB-EBF5-67D7-5B7B3C9BAD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9BC0991-35D2-C6EE-EBBC-77FC75BA9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7AAEC-694B-4AED-88C1-93B563C7D7D7}" type="datetimeFigureOut">
              <a:rPr lang="es-AR" smtClean="0"/>
              <a:t>15/6/2023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99D00DB-5CB4-3B05-9121-35FE02EC7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81CB411-C3B8-AB13-D9A7-8BA6BE615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1A3EC-A267-4D9E-9AA1-18FA0F88B13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90768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BD8B4F-7118-3EB8-0D7B-963FD9DB7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6D4E7D4-FB51-B862-25BF-856E890174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3A67262-4C27-1069-0715-7AACD2374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7AAEC-694B-4AED-88C1-93B563C7D7D7}" type="datetimeFigureOut">
              <a:rPr lang="es-AR" smtClean="0"/>
              <a:t>15/6/2023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2C9E8E-5BE3-B143-3CCF-7BD1CFF94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0B929F-9CEC-7A06-DBA9-3A1F58CFA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1A3EC-A267-4D9E-9AA1-18FA0F88B13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1731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36931A4-BA02-3F69-2CA4-7BDF47EB6C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DD73E91-130A-1807-2003-167BFC6E72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143C63-C437-06B1-144B-5240F3D0C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7AAEC-694B-4AED-88C1-93B563C7D7D7}" type="datetimeFigureOut">
              <a:rPr lang="es-AR" smtClean="0"/>
              <a:t>15/6/2023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1EF79C-FF7F-488F-7C1E-674214C26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547599-A034-E32A-9016-88D046D3E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1A3EC-A267-4D9E-9AA1-18FA0F88B13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31467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2A75CB2-CB54-717B-A85A-E644F8B63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D788782-2769-B3C0-5807-5CDCE0C44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1D10F3-D798-1F7C-1C0C-F1AB720A9B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57AAEC-694B-4AED-88C1-93B563C7D7D7}" type="datetimeFigureOut">
              <a:rPr lang="es-AR" smtClean="0"/>
              <a:t>15/6/2023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3107F4-6CBE-013B-29D0-8800524C91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3F4F18-9959-134F-52B0-9E9D8BFFB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1A3EC-A267-4D9E-9AA1-18FA0F88B13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32806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0A7FD757-6A15-A6E1-A4CC-A7FF210809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5908" y="2914650"/>
            <a:ext cx="1817370" cy="1817370"/>
          </a:xfrm>
          <a:prstGeom prst="rect">
            <a:avLst/>
          </a:prstGeom>
        </p:spPr>
      </p:pic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DBCB35AB-1BCB-2D2D-F3F5-93223F42C3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7053926"/>
              </p:ext>
            </p:extLst>
          </p:nvPr>
        </p:nvGraphicFramePr>
        <p:xfrm>
          <a:off x="2496820" y="784968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22780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na más de Bolsonaro: Afirma que vacuna COVID facilita desarrollo de SIDA –  El Financiero">
            <a:extLst>
              <a:ext uri="{FF2B5EF4-FFF2-40B4-BE49-F238E27FC236}">
                <a16:creationId xmlns:a16="http://schemas.microsoft.com/office/drawing/2014/main" id="{A2FD0B93-0531-6FAF-344E-7060AB9C1E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17" r="12777"/>
          <a:stretch/>
        </p:blipFill>
        <p:spPr bwMode="auto">
          <a:xfrm>
            <a:off x="3821430" y="3638550"/>
            <a:ext cx="2388870" cy="1813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CD70DCB4-08FA-9733-6B40-AFB88B0486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8714246"/>
              </p:ext>
            </p:extLst>
          </p:nvPr>
        </p:nvGraphicFramePr>
        <p:xfrm>
          <a:off x="236220" y="1851303"/>
          <a:ext cx="7985760" cy="43970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053745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34</Words>
  <Application>Microsoft Office PowerPoint</Application>
  <PresentationFormat>Panorámica</PresentationFormat>
  <Paragraphs>22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Lucia Caruncho</dc:creator>
  <cp:lastModifiedBy>Lucia Caruncho</cp:lastModifiedBy>
  <cp:revision>7</cp:revision>
  <dcterms:created xsi:type="dcterms:W3CDTF">2023-01-16T17:40:03Z</dcterms:created>
  <dcterms:modified xsi:type="dcterms:W3CDTF">2023-06-15T14:04:51Z</dcterms:modified>
</cp:coreProperties>
</file>