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62850" cy="12519025"/>
  <p:notesSz cx="7559675" cy="1069181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4926" autoAdjust="0"/>
    <p:restoredTop sz="83178" autoAdjust="0"/>
  </p:normalViewPr>
  <p:slideViewPr>
    <p:cSldViewPr snapToGrid="0">
      <p:cViewPr>
        <p:scale>
          <a:sx n="150" d="100"/>
          <a:sy n="150" d="100"/>
        </p:scale>
        <p:origin x="258" y="-43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591FA660-9F49-42A9-9C49-EE197219CDD1}" type="slidenum">
              <a:t>‹Nº›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702000" y="-68400"/>
            <a:ext cx="6155280" cy="3856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5150" b="0" strike="noStrike" spc="-1"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/>
          </p:nvPr>
        </p:nvSpPr>
        <p:spPr>
          <a:xfrm>
            <a:off x="377640" y="2928960"/>
            <a:ext cx="90720" cy="39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3000"/>
          </a:bodyPr>
          <a:lstStyle/>
          <a:p>
            <a:endParaRPr lang="en-US" sz="3740" b="0" strike="noStrike" spc="-1"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/>
          </p:nvPr>
        </p:nvSpPr>
        <p:spPr>
          <a:xfrm>
            <a:off x="377640" y="2973240"/>
            <a:ext cx="90720" cy="39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3000"/>
          </a:bodyPr>
          <a:lstStyle/>
          <a:p>
            <a:endParaRPr lang="en-US" sz="3740" b="0" strike="noStrike" spc="-1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D93FE2D9-0DFC-4D40-977D-7CED301D7D30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702000" y="-68400"/>
            <a:ext cx="6155280" cy="3856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515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377640" y="2928960"/>
            <a:ext cx="43920" cy="39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1000"/>
          </a:bodyPr>
          <a:lstStyle/>
          <a:p>
            <a:endParaRPr lang="en-US" sz="374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424080" y="2928960"/>
            <a:ext cx="43920" cy="39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1000"/>
          </a:bodyPr>
          <a:lstStyle/>
          <a:p>
            <a:endParaRPr lang="en-US" sz="374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377640" y="2973240"/>
            <a:ext cx="43920" cy="39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1000"/>
          </a:bodyPr>
          <a:lstStyle/>
          <a:p>
            <a:endParaRPr lang="en-US" sz="374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424080" y="2973240"/>
            <a:ext cx="43920" cy="39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1000"/>
          </a:bodyPr>
          <a:lstStyle/>
          <a:p>
            <a:endParaRPr lang="en-US" sz="3740" b="0" strike="noStrike" spc="-1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672FF405-05EA-4D3B-BC9A-C9C30DBA4731}" type="slidenum">
              <a:t>‹Nº›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702000" y="-68400"/>
            <a:ext cx="6155280" cy="3856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5150" b="0" strike="noStrike" spc="-1"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/>
          </p:nvPr>
        </p:nvSpPr>
        <p:spPr>
          <a:xfrm>
            <a:off x="377640" y="2928960"/>
            <a:ext cx="28800" cy="39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1000"/>
          </a:bodyPr>
          <a:lstStyle/>
          <a:p>
            <a:endParaRPr lang="en-US" sz="3740" b="0" strike="noStrike" spc="-1">
              <a:latin typeface="Arial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/>
          </p:nvPr>
        </p:nvSpPr>
        <p:spPr>
          <a:xfrm>
            <a:off x="408240" y="2928960"/>
            <a:ext cx="28800" cy="39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1000"/>
          </a:bodyPr>
          <a:lstStyle/>
          <a:p>
            <a:endParaRPr lang="en-US" sz="3740" b="0" strike="noStrike" spc="-1">
              <a:latin typeface="Arial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/>
          </p:nvPr>
        </p:nvSpPr>
        <p:spPr>
          <a:xfrm>
            <a:off x="438840" y="2928960"/>
            <a:ext cx="28800" cy="39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1000"/>
          </a:bodyPr>
          <a:lstStyle/>
          <a:p>
            <a:endParaRPr lang="en-US" sz="3740" b="0" strike="noStrike" spc="-1">
              <a:latin typeface="Arial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/>
          </p:nvPr>
        </p:nvSpPr>
        <p:spPr>
          <a:xfrm>
            <a:off x="377640" y="2973240"/>
            <a:ext cx="28800" cy="39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1000"/>
          </a:bodyPr>
          <a:lstStyle/>
          <a:p>
            <a:endParaRPr lang="en-US" sz="3740" b="0" strike="noStrike" spc="-1">
              <a:latin typeface="Arial"/>
            </a:endParaRPr>
          </a:p>
        </p:txBody>
      </p:sp>
      <p:sp>
        <p:nvSpPr>
          <p:cNvPr id="41" name="PlaceHolder 6"/>
          <p:cNvSpPr>
            <a:spLocks noGrp="1"/>
          </p:cNvSpPr>
          <p:nvPr>
            <p:ph/>
          </p:nvPr>
        </p:nvSpPr>
        <p:spPr>
          <a:xfrm>
            <a:off x="408240" y="2973240"/>
            <a:ext cx="28800" cy="39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1000"/>
          </a:bodyPr>
          <a:lstStyle/>
          <a:p>
            <a:endParaRPr lang="en-US" sz="3740" b="0" strike="noStrike" spc="-1">
              <a:latin typeface="Arial"/>
            </a:endParaRPr>
          </a:p>
        </p:txBody>
      </p:sp>
      <p:sp>
        <p:nvSpPr>
          <p:cNvPr id="42" name="PlaceHolder 7"/>
          <p:cNvSpPr>
            <a:spLocks noGrp="1"/>
          </p:cNvSpPr>
          <p:nvPr>
            <p:ph/>
          </p:nvPr>
        </p:nvSpPr>
        <p:spPr>
          <a:xfrm>
            <a:off x="438840" y="2973240"/>
            <a:ext cx="28800" cy="39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1000"/>
          </a:bodyPr>
          <a:lstStyle/>
          <a:p>
            <a:endParaRPr lang="en-US" sz="3740" b="0" strike="noStrike" spc="-1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68F1A172-3F75-49DE-B8D8-BF580C1BDB08}" type="slidenum">
              <a:t>‹Nº›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702000" y="-68400"/>
            <a:ext cx="6155280" cy="3856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5150" b="0" strike="noStrike" spc="-1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377640" y="-902880"/>
            <a:ext cx="90720" cy="7748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91D92818-2043-4459-8772-CF4D24ED6CE5}" type="slidenum">
              <a:t>‹Nº›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702000" y="-68400"/>
            <a:ext cx="6155280" cy="3856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5150" b="0" strike="noStrike" spc="-1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377640" y="2928960"/>
            <a:ext cx="90720" cy="8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5000"/>
          </a:bodyPr>
          <a:lstStyle/>
          <a:p>
            <a:endParaRPr lang="en-US" sz="374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DE5E3200-1B27-4D1F-91FE-3031B2CC8D4A}" type="slidenum">
              <a:t>‹Nº›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702000" y="-68400"/>
            <a:ext cx="6155280" cy="3856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515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377640" y="2928960"/>
            <a:ext cx="43920" cy="8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2000"/>
          </a:bodyPr>
          <a:lstStyle/>
          <a:p>
            <a:endParaRPr lang="en-US" sz="374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424080" y="2928960"/>
            <a:ext cx="43920" cy="8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2000"/>
          </a:bodyPr>
          <a:lstStyle/>
          <a:p>
            <a:endParaRPr lang="en-US" sz="3740" b="0" strike="noStrike" spc="-1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A9ADD1D3-D754-48C3-BD2B-0E0A42CCB9C4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702000" y="-68400"/>
            <a:ext cx="6155280" cy="3856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515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7B41EFD1-9F19-4AEB-9FB3-3528138D3B18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702000" y="-68400"/>
            <a:ext cx="6155280" cy="17878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32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95B93A3A-AC5F-4177-82CE-1CC1AF30B7BE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702000" y="-68400"/>
            <a:ext cx="6155280" cy="3856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5150" b="0" strike="noStrike" spc="-1"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377640" y="2928960"/>
            <a:ext cx="43920" cy="39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1000"/>
          </a:bodyPr>
          <a:lstStyle/>
          <a:p>
            <a:endParaRPr lang="en-US" sz="3740" b="0" strike="noStrike" spc="-1"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>
          <a:xfrm>
            <a:off x="424080" y="2928960"/>
            <a:ext cx="43920" cy="8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2000"/>
          </a:bodyPr>
          <a:lstStyle/>
          <a:p>
            <a:endParaRPr lang="en-US" sz="3740" b="0" strike="noStrike" spc="-1"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/>
          </p:nvPr>
        </p:nvSpPr>
        <p:spPr>
          <a:xfrm>
            <a:off x="377640" y="2973240"/>
            <a:ext cx="43920" cy="39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1000"/>
          </a:bodyPr>
          <a:lstStyle/>
          <a:p>
            <a:endParaRPr lang="en-US" sz="374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5872F491-B57D-43A8-AE7E-9351EBB28B5A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702000" y="-68400"/>
            <a:ext cx="6155280" cy="3856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5150" b="0" strike="noStrike" spc="-1"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377640" y="2928960"/>
            <a:ext cx="43920" cy="8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2000"/>
          </a:bodyPr>
          <a:lstStyle/>
          <a:p>
            <a:endParaRPr lang="en-US" sz="3740" b="0" strike="noStrike" spc="-1"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424080" y="2928960"/>
            <a:ext cx="43920" cy="39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1000"/>
          </a:bodyPr>
          <a:lstStyle/>
          <a:p>
            <a:endParaRPr lang="en-US" sz="3740" b="0" strike="noStrike" spc="-1"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/>
          </p:nvPr>
        </p:nvSpPr>
        <p:spPr>
          <a:xfrm>
            <a:off x="424080" y="2973240"/>
            <a:ext cx="43920" cy="39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1000"/>
          </a:bodyPr>
          <a:lstStyle/>
          <a:p>
            <a:endParaRPr lang="en-US" sz="374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26E5BF6E-3995-416E-A1D5-69C0B0A07943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702000" y="-68400"/>
            <a:ext cx="6155280" cy="3856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5150" b="0" strike="noStrike" spc="-1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377640" y="2928960"/>
            <a:ext cx="43920" cy="39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1000"/>
          </a:bodyPr>
          <a:lstStyle/>
          <a:p>
            <a:endParaRPr lang="en-US" sz="3740" b="0" strike="noStrike" spc="-1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424080" y="2928960"/>
            <a:ext cx="43920" cy="39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1000"/>
          </a:bodyPr>
          <a:lstStyle/>
          <a:p>
            <a:endParaRPr lang="en-US" sz="3740" b="0" strike="noStrike" spc="-1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377640" y="2973240"/>
            <a:ext cx="90720" cy="39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3000"/>
          </a:bodyPr>
          <a:lstStyle/>
          <a:p>
            <a:endParaRPr lang="en-US" sz="374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32350480-7D48-4432-A6A9-69515AE453C1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702000" y="-68400"/>
            <a:ext cx="6155280" cy="3856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en-US" sz="18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377640" y="2928960"/>
            <a:ext cx="90720" cy="8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1000"/>
          </a:bodyPr>
          <a:lstStyle/>
          <a:p>
            <a:pPr marL="432000" indent="-324000">
              <a:spcBef>
                <a:spcPts val="1658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32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995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660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32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32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32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Seventh Outline Level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473760" y="2928960"/>
            <a:ext cx="90720" cy="8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1000"/>
          </a:bodyPr>
          <a:lstStyle/>
          <a:p>
            <a:pPr marL="432000" indent="-324000">
              <a:spcBef>
                <a:spcPts val="1658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32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995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660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32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32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32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Seventh Outline Level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body"/>
          </p:nvPr>
        </p:nvSpPr>
        <p:spPr>
          <a:xfrm>
            <a:off x="377640" y="3021840"/>
            <a:ext cx="186840" cy="8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3000"/>
          </a:bodyPr>
          <a:lstStyle/>
          <a:p>
            <a:pPr marL="432000" indent="-324000">
              <a:spcBef>
                <a:spcPts val="1658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32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995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660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32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32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32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Seventh Outline Level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ftr" idx="1"/>
          </p:nvPr>
        </p:nvSpPr>
        <p:spPr>
          <a:xfrm>
            <a:off x="2700000" y="11057760"/>
            <a:ext cx="2166120" cy="801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algn="ctr">
              <a:lnSpc>
                <a:spcPct val="100000"/>
              </a:lnSpc>
              <a:buNone/>
              <a:tabLst>
                <a:tab pos="0" algn="l"/>
              </a:tabLst>
              <a:defRPr lang="es-E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s-ES" sz="1400" b="0" strike="noStrike" spc="-1">
                <a:solidFill>
                  <a:srgbClr val="000000"/>
                </a:solidFill>
                <a:latin typeface="Times New Roman"/>
              </a:rPr>
              <a:t>&lt;footer&gt;</a:t>
            </a:r>
            <a:endParaRPr lang="en-US" sz="1400" b="0" strike="noStrike" spc="-1">
              <a:latin typeface="Times New Roman"/>
            </a:endParaRPr>
          </a:p>
        </p:txBody>
      </p:sp>
      <p:sp>
        <p:nvSpPr>
          <p:cNvPr id="5" name="PlaceHolder 6"/>
          <p:cNvSpPr>
            <a:spLocks noGrp="1"/>
          </p:cNvSpPr>
          <p:nvPr>
            <p:ph type="sldNum" idx="2"/>
          </p:nvPr>
        </p:nvSpPr>
        <p:spPr>
          <a:xfrm>
            <a:off x="5265720" y="11057760"/>
            <a:ext cx="1591200" cy="801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algn="r">
              <a:lnSpc>
                <a:spcPct val="100000"/>
              </a:lnSpc>
              <a:buNone/>
              <a:tabLst>
                <a:tab pos="0" algn="l"/>
              </a:tabLst>
              <a:defRPr lang="es-AR" sz="1400" b="0" strike="noStrike" spc="-1">
                <a:solidFill>
                  <a:srgbClr val="000000"/>
                </a:solidFill>
                <a:latin typeface="Times New Roman"/>
                <a:ea typeface="Times New Roman"/>
              </a:defRPr>
            </a:lvl1pPr>
          </a:lstStyle>
          <a:p>
            <a:pPr algn="r">
              <a:lnSpc>
                <a:spcPct val="100000"/>
              </a:lnSpc>
              <a:buNone/>
              <a:tabLst>
                <a:tab pos="0" algn="l"/>
              </a:tabLst>
            </a:pPr>
            <a:fld id="{9AF20425-F1B7-424B-9AAA-9A7247B6BBB5}" type="slidenum">
              <a:rPr lang="es-AR" sz="1400" b="0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t>‹Nº›</a:t>
            </a:fld>
            <a:endParaRPr lang="en-US" sz="1400" b="0" strike="noStrike" spc="-1">
              <a:latin typeface="Times New Roman"/>
            </a:endParaRPr>
          </a:p>
        </p:txBody>
      </p:sp>
      <p:sp>
        <p:nvSpPr>
          <p:cNvPr id="6" name="PlaceHolder 7"/>
          <p:cNvSpPr>
            <a:spLocks noGrp="1"/>
          </p:cNvSpPr>
          <p:nvPr>
            <p:ph type="dt" idx="3"/>
          </p:nvPr>
        </p:nvSpPr>
        <p:spPr>
          <a:xfrm>
            <a:off x="702000" y="11057760"/>
            <a:ext cx="1591200" cy="801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>
              <a:defRPr lang="en-US" sz="1400" b="0" strike="noStrike" spc="-1">
                <a:latin typeface="Times New Roman"/>
              </a:defRPr>
            </a:lvl1pPr>
          </a:lstStyle>
          <a:p>
            <a:r>
              <a:rPr lang="en-US" sz="1400" b="0" strike="noStrike" spc="-1">
                <a:latin typeface="Times New Roman"/>
              </a:rPr>
              <a:t>&lt;date/time&gt;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Rectángulo 333">
            <a:extLst>
              <a:ext uri="{FF2B5EF4-FFF2-40B4-BE49-F238E27FC236}">
                <a16:creationId xmlns:a16="http://schemas.microsoft.com/office/drawing/2014/main" id="{2942BFA8-20B2-995D-9986-2D07E42FA5F5}"/>
              </a:ext>
            </a:extLst>
          </p:cNvPr>
          <p:cNvSpPr/>
          <p:nvPr/>
        </p:nvSpPr>
        <p:spPr>
          <a:xfrm>
            <a:off x="522870" y="147773"/>
            <a:ext cx="6956129" cy="3333133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43" name="Google Shape;101;p 4"/>
          <p:cNvSpPr/>
          <p:nvPr/>
        </p:nvSpPr>
        <p:spPr>
          <a:xfrm>
            <a:off x="512280" y="8784000"/>
            <a:ext cx="6966720" cy="2354400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4" name="Google Shape;101;p 3"/>
          <p:cNvSpPr/>
          <p:nvPr/>
        </p:nvSpPr>
        <p:spPr>
          <a:xfrm>
            <a:off x="512280" y="7200000"/>
            <a:ext cx="6966720" cy="1539360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5" name="Google Shape;106;p 2"/>
          <p:cNvSpPr/>
          <p:nvPr/>
        </p:nvSpPr>
        <p:spPr>
          <a:xfrm>
            <a:off x="3672360" y="1044000"/>
            <a:ext cx="3750120" cy="2410920"/>
          </a:xfrm>
          <a:prstGeom prst="rect">
            <a:avLst/>
          </a:prstGeom>
          <a:noFill/>
          <a:ln w="9360" cap="rnd">
            <a:solidFill>
              <a:srgbClr val="000000"/>
            </a:solidFill>
            <a:prstDash val="lgDash"/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6" name="Google Shape;101;p 1"/>
          <p:cNvSpPr/>
          <p:nvPr/>
        </p:nvSpPr>
        <p:spPr>
          <a:xfrm>
            <a:off x="512280" y="3528000"/>
            <a:ext cx="6966720" cy="3626640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4" name="Rombo 53"/>
          <p:cNvSpPr/>
          <p:nvPr/>
        </p:nvSpPr>
        <p:spPr>
          <a:xfrm>
            <a:off x="2587320" y="7231603"/>
            <a:ext cx="2057040" cy="883500"/>
          </a:xfrm>
          <a:prstGeom prst="diamond">
            <a:avLst/>
          </a:prstGeom>
          <a:solidFill>
            <a:srgbClr val="FFFFFF"/>
          </a:solidFill>
          <a:ln w="1080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5400" tIns="50400" rIns="95400" bIns="5040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endParaRPr lang="en-US" sz="1000" b="0" strike="noStrike" spc="-1" dirty="0">
              <a:latin typeface="Arial"/>
            </a:endParaRPr>
          </a:p>
        </p:txBody>
      </p:sp>
      <p:sp>
        <p:nvSpPr>
          <p:cNvPr id="55" name="Rectángulo 54"/>
          <p:cNvSpPr/>
          <p:nvPr/>
        </p:nvSpPr>
        <p:spPr>
          <a:xfrm rot="5400000" flipH="1">
            <a:off x="4692830" y="7227223"/>
            <a:ext cx="508722" cy="114840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tx1"/>
            </a:solidFill>
            <a:prstDash val="soli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AR" dirty="0"/>
          </a:p>
        </p:txBody>
      </p:sp>
      <p:sp>
        <p:nvSpPr>
          <p:cNvPr id="56" name="Forma libre: forma 55"/>
          <p:cNvSpPr/>
          <p:nvPr/>
        </p:nvSpPr>
        <p:spPr>
          <a:xfrm rot="5400000">
            <a:off x="4593399" y="7306563"/>
            <a:ext cx="358920" cy="466766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16300" y="10800"/>
                </a:moveTo>
                <a:arcTo wR="5500" hR="5500" stAng="0" swAng="-5403229"/>
                <a:lnTo>
                  <a:pt x="10790" y="0"/>
                </a:lnTo>
                <a:arcTo wR="10800" hR="10800" stAng="-5403229" swAng="5403229"/>
                <a:lnTo>
                  <a:pt x="24300" y="10800"/>
                </a:lnTo>
                <a:lnTo>
                  <a:pt x="18950" y="16150"/>
                </a:lnTo>
                <a:lnTo>
                  <a:pt x="13600" y="108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6350">
            <a:solidFill>
              <a:schemeClr val="tx1"/>
            </a:solidFill>
            <a:prstDash val="soli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7" name="Rectángulo 56"/>
          <p:cNvSpPr/>
          <p:nvPr/>
        </p:nvSpPr>
        <p:spPr>
          <a:xfrm rot="5400000" flipH="1">
            <a:off x="4918080" y="7471138"/>
            <a:ext cx="64105" cy="102695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  <a:prstDash val="soli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8" name="Google Shape;238;p 6"/>
          <p:cNvSpPr/>
          <p:nvPr/>
        </p:nvSpPr>
        <p:spPr>
          <a:xfrm>
            <a:off x="4338554" y="6553328"/>
            <a:ext cx="1258200" cy="46548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000" b="1" strike="noStrike" spc="-1" dirty="0">
                <a:solidFill>
                  <a:srgbClr val="000000"/>
                </a:solidFill>
                <a:latin typeface="Arial"/>
                <a:ea typeface="Arial"/>
              </a:rPr>
              <a:t>LPER Count</a:t>
            </a:r>
            <a:endParaRPr lang="en-US" sz="1000" b="0" strike="noStrike" spc="-1" dirty="0">
              <a:latin typeface="Arial"/>
            </a:endParaRPr>
          </a:p>
        </p:txBody>
      </p:sp>
      <p:sp>
        <p:nvSpPr>
          <p:cNvPr id="59" name="Google Shape;238;p 4"/>
          <p:cNvSpPr/>
          <p:nvPr/>
        </p:nvSpPr>
        <p:spPr>
          <a:xfrm>
            <a:off x="3006194" y="6553328"/>
            <a:ext cx="1258200" cy="46548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000" b="1" strike="noStrike" spc="-1" dirty="0">
                <a:solidFill>
                  <a:srgbClr val="000000"/>
                </a:solidFill>
                <a:latin typeface="Arial"/>
                <a:ea typeface="Arial"/>
              </a:rPr>
              <a:t>LPER </a:t>
            </a:r>
          </a:p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000" b="1" strike="noStrike" spc="-1" dirty="0">
                <a:solidFill>
                  <a:srgbClr val="000000"/>
                </a:solidFill>
                <a:latin typeface="Arial"/>
                <a:ea typeface="Arial"/>
              </a:rPr>
              <a:t>Order &amp; Filtering</a:t>
            </a:r>
            <a:endParaRPr lang="en-US" sz="1000" b="0" strike="noStrike" spc="-1" dirty="0">
              <a:latin typeface="Arial"/>
            </a:endParaRPr>
          </a:p>
        </p:txBody>
      </p:sp>
      <p:sp>
        <p:nvSpPr>
          <p:cNvPr id="69" name="Google Shape;238;p 5"/>
          <p:cNvSpPr/>
          <p:nvPr/>
        </p:nvSpPr>
        <p:spPr>
          <a:xfrm>
            <a:off x="1523354" y="6553328"/>
            <a:ext cx="1409040" cy="46548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000" b="1" strike="noStrike" spc="-1" dirty="0">
                <a:solidFill>
                  <a:srgbClr val="000000"/>
                </a:solidFill>
                <a:latin typeface="Arial"/>
                <a:ea typeface="Arial"/>
              </a:rPr>
              <a:t>CIGAR &amp; MAPQ</a:t>
            </a:r>
            <a:endParaRPr lang="en-US" sz="1000" b="1" spc="-1" dirty="0">
              <a:solidFill>
                <a:srgbClr val="000000"/>
              </a:solidFill>
              <a:latin typeface="Arial"/>
              <a:ea typeface="Arial"/>
            </a:endParaRPr>
          </a:p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000" b="1" strike="noStrike" spc="-1" dirty="0">
                <a:solidFill>
                  <a:srgbClr val="000000"/>
                </a:solidFill>
                <a:latin typeface="Arial"/>
                <a:ea typeface="Arial"/>
              </a:rPr>
              <a:t>LPERs scoring</a:t>
            </a:r>
          </a:p>
        </p:txBody>
      </p:sp>
      <p:sp>
        <p:nvSpPr>
          <p:cNvPr id="70" name="Forma libre: forma 69"/>
          <p:cNvSpPr/>
          <p:nvPr/>
        </p:nvSpPr>
        <p:spPr>
          <a:xfrm flipH="1">
            <a:off x="2698837" y="6237940"/>
            <a:ext cx="408878" cy="470632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16300" y="10800"/>
                </a:moveTo>
                <a:arcTo wR="5500" hR="5500" stAng="0" swAng="-5403229"/>
                <a:lnTo>
                  <a:pt x="10790" y="0"/>
                </a:lnTo>
                <a:arcTo wR="10800" hR="10800" stAng="-5403229" swAng="5403229"/>
                <a:lnTo>
                  <a:pt x="24300" y="10800"/>
                </a:lnTo>
                <a:lnTo>
                  <a:pt x="18950" y="16150"/>
                </a:lnTo>
                <a:lnTo>
                  <a:pt x="13600" y="108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6350">
            <a:solidFill>
              <a:schemeClr val="tx1"/>
            </a:solidFill>
            <a:prstDash val="soli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1" name="Google Shape;238;p 3"/>
          <p:cNvSpPr/>
          <p:nvPr/>
        </p:nvSpPr>
        <p:spPr>
          <a:xfrm>
            <a:off x="2932394" y="5970128"/>
            <a:ext cx="1404886" cy="46548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000" b="1" strike="noStrike" spc="-1" dirty="0">
                <a:solidFill>
                  <a:srgbClr val="000000"/>
                </a:solidFill>
                <a:latin typeface="Arial"/>
                <a:ea typeface="Arial"/>
              </a:rPr>
              <a:t>Read side assignment</a:t>
            </a:r>
            <a:endParaRPr lang="en-US" sz="1000" b="0" strike="noStrike" spc="-1" dirty="0">
              <a:latin typeface="Arial"/>
            </a:endParaRPr>
          </a:p>
        </p:txBody>
      </p:sp>
      <p:sp>
        <p:nvSpPr>
          <p:cNvPr id="73" name="Google Shape;238;p 1"/>
          <p:cNvSpPr/>
          <p:nvPr/>
        </p:nvSpPr>
        <p:spPr>
          <a:xfrm>
            <a:off x="2990520" y="4782626"/>
            <a:ext cx="1258200" cy="46548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000" b="1" strike="noStrike" spc="-1" dirty="0">
                <a:solidFill>
                  <a:srgbClr val="000000"/>
                </a:solidFill>
                <a:latin typeface="Arial"/>
                <a:ea typeface="Arial"/>
              </a:rPr>
              <a:t>Mapping Reads to Restriction Fragments</a:t>
            </a:r>
            <a:endParaRPr lang="en-US" sz="1000" b="0" strike="noStrike" spc="-1" dirty="0">
              <a:latin typeface="Arial"/>
            </a:endParaRPr>
          </a:p>
        </p:txBody>
      </p:sp>
      <p:sp>
        <p:nvSpPr>
          <p:cNvPr id="74" name="Google Shape;169;p 1"/>
          <p:cNvSpPr/>
          <p:nvPr/>
        </p:nvSpPr>
        <p:spPr>
          <a:xfrm rot="5400000">
            <a:off x="3532443" y="4636533"/>
            <a:ext cx="176514" cy="1782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6769"/>
                </a:moveTo>
                <a:lnTo>
                  <a:pt x="2975" y="6769"/>
                </a:lnTo>
                <a:lnTo>
                  <a:pt x="2975" y="0"/>
                </a:lnTo>
                <a:lnTo>
                  <a:pt x="21600" y="10800"/>
                </a:lnTo>
                <a:lnTo>
                  <a:pt x="2975" y="21600"/>
                </a:lnTo>
                <a:lnTo>
                  <a:pt x="2975" y="14831"/>
                </a:lnTo>
                <a:lnTo>
                  <a:pt x="0" y="14831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6350">
            <a:solidFill>
              <a:schemeClr val="tx1"/>
            </a:solidFill>
            <a:prstDash val="solid"/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5" name="Google Shape;163;p2"/>
          <p:cNvSpPr/>
          <p:nvPr/>
        </p:nvSpPr>
        <p:spPr>
          <a:xfrm>
            <a:off x="1888916" y="602509"/>
            <a:ext cx="1542960" cy="429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200" b="0" strike="noStrike" spc="-1" dirty="0">
                <a:solidFill>
                  <a:srgbClr val="000000"/>
                </a:solidFill>
                <a:latin typeface="Arial"/>
                <a:ea typeface="Arial"/>
              </a:rPr>
              <a:t>WGS of DNA circles</a:t>
            </a:r>
            <a:endParaRPr lang="en-US" sz="1200" b="0" strike="noStrike" spc="-1" dirty="0">
              <a:latin typeface="Arial"/>
            </a:endParaRPr>
          </a:p>
        </p:txBody>
      </p:sp>
      <p:sp>
        <p:nvSpPr>
          <p:cNvPr id="76" name="Google Shape;164;p2"/>
          <p:cNvSpPr/>
          <p:nvPr/>
        </p:nvSpPr>
        <p:spPr>
          <a:xfrm>
            <a:off x="2306520" y="756000"/>
            <a:ext cx="754200" cy="259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200" b="0" i="1" strike="noStrike" spc="-1" dirty="0">
                <a:solidFill>
                  <a:srgbClr val="000000"/>
                </a:solidFill>
                <a:latin typeface="Arial"/>
                <a:ea typeface="Arial"/>
              </a:rPr>
              <a:t>*.</a:t>
            </a:r>
            <a:r>
              <a:rPr lang="en-US" sz="1200" b="0" i="1" strike="noStrike" spc="-1" dirty="0" err="1">
                <a:solidFill>
                  <a:srgbClr val="000000"/>
                </a:solidFill>
                <a:latin typeface="Arial"/>
                <a:ea typeface="Arial"/>
              </a:rPr>
              <a:t>fastq</a:t>
            </a:r>
            <a:endParaRPr lang="en-US" sz="1200" b="0" strike="noStrike" spc="-1" dirty="0">
              <a:latin typeface="Arial"/>
            </a:endParaRPr>
          </a:p>
        </p:txBody>
      </p:sp>
      <p:sp>
        <p:nvSpPr>
          <p:cNvPr id="77" name="Google Shape;165;p2"/>
          <p:cNvSpPr/>
          <p:nvPr/>
        </p:nvSpPr>
        <p:spPr>
          <a:xfrm>
            <a:off x="4106520" y="603360"/>
            <a:ext cx="934200" cy="429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200" b="0" strike="noStrike" spc="-1" dirty="0">
                <a:solidFill>
                  <a:srgbClr val="000000"/>
                </a:solidFill>
                <a:latin typeface="Arial"/>
                <a:ea typeface="Arial"/>
              </a:rPr>
              <a:t>GRCh38</a:t>
            </a:r>
            <a:endParaRPr lang="en-US" sz="1200" b="0" strike="noStrike" spc="-1" dirty="0">
              <a:latin typeface="Arial"/>
            </a:endParaRPr>
          </a:p>
        </p:txBody>
      </p:sp>
      <p:sp>
        <p:nvSpPr>
          <p:cNvPr id="78" name="Google Shape;166;p2"/>
          <p:cNvSpPr/>
          <p:nvPr/>
        </p:nvSpPr>
        <p:spPr>
          <a:xfrm>
            <a:off x="4223214" y="756360"/>
            <a:ext cx="898200" cy="259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200" b="0" i="1" strike="noStrike" spc="-1" dirty="0">
                <a:solidFill>
                  <a:srgbClr val="000000"/>
                </a:solidFill>
                <a:latin typeface="Arial"/>
                <a:ea typeface="Arial"/>
              </a:rPr>
              <a:t>*.</a:t>
            </a:r>
            <a:r>
              <a:rPr lang="en-US" sz="1200" b="0" i="1" strike="noStrike" spc="-1" dirty="0" err="1">
                <a:solidFill>
                  <a:srgbClr val="000000"/>
                </a:solidFill>
                <a:latin typeface="Arial"/>
                <a:ea typeface="Arial"/>
              </a:rPr>
              <a:t>fasta</a:t>
            </a:r>
            <a:endParaRPr lang="en-US" sz="1200" b="0" strike="noStrike" spc="-1" dirty="0">
              <a:latin typeface="Arial"/>
            </a:endParaRPr>
          </a:p>
        </p:txBody>
      </p:sp>
      <p:sp>
        <p:nvSpPr>
          <p:cNvPr id="79" name="Google Shape;167;p2"/>
          <p:cNvSpPr/>
          <p:nvPr/>
        </p:nvSpPr>
        <p:spPr>
          <a:xfrm>
            <a:off x="2198520" y="1663034"/>
            <a:ext cx="1258200" cy="46548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000" b="1" strike="noStrike" spc="-1" dirty="0">
                <a:solidFill>
                  <a:srgbClr val="000000"/>
                </a:solidFill>
                <a:latin typeface="Arial"/>
                <a:ea typeface="Arial"/>
              </a:rPr>
              <a:t>Read Mapping</a:t>
            </a:r>
            <a:endParaRPr lang="en-US" sz="1000" b="0" strike="noStrike" spc="-1" dirty="0">
              <a:latin typeface="Arial"/>
            </a:endParaRPr>
          </a:p>
        </p:txBody>
      </p:sp>
      <p:sp>
        <p:nvSpPr>
          <p:cNvPr id="80" name="Google Shape;168;p2"/>
          <p:cNvSpPr/>
          <p:nvPr/>
        </p:nvSpPr>
        <p:spPr>
          <a:xfrm>
            <a:off x="2198520" y="1080000"/>
            <a:ext cx="1258200" cy="46548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000" b="1" strike="noStrike" spc="-1" dirty="0">
                <a:solidFill>
                  <a:srgbClr val="000000"/>
                </a:solidFill>
                <a:latin typeface="Arial"/>
                <a:ea typeface="Arial"/>
              </a:rPr>
              <a:t>Quality Control</a:t>
            </a:r>
            <a:endParaRPr lang="en-US" sz="1000" b="0" strike="noStrike" spc="-1" dirty="0">
              <a:latin typeface="Arial"/>
            </a:endParaRPr>
          </a:p>
        </p:txBody>
      </p:sp>
      <p:sp>
        <p:nvSpPr>
          <p:cNvPr id="82" name="Google Shape;170;p2"/>
          <p:cNvSpPr/>
          <p:nvPr/>
        </p:nvSpPr>
        <p:spPr>
          <a:xfrm>
            <a:off x="1838520" y="1116000"/>
            <a:ext cx="1080" cy="3247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333333"/>
            </a:solidFill>
            <a:prstDash val="dash"/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3" name="Google Shape;171;p2"/>
          <p:cNvSpPr/>
          <p:nvPr/>
        </p:nvSpPr>
        <p:spPr>
          <a:xfrm>
            <a:off x="1838520" y="1188000"/>
            <a:ext cx="360720" cy="1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333333"/>
            </a:solidFill>
            <a:prstDash val="dash"/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1" name="Google Shape;169;p2"/>
          <p:cNvSpPr/>
          <p:nvPr/>
        </p:nvSpPr>
        <p:spPr>
          <a:xfrm rot="5400000">
            <a:off x="2758320" y="1529280"/>
            <a:ext cx="142200" cy="1782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6769"/>
                </a:moveTo>
                <a:lnTo>
                  <a:pt x="2975" y="6769"/>
                </a:lnTo>
                <a:lnTo>
                  <a:pt x="2975" y="0"/>
                </a:lnTo>
                <a:lnTo>
                  <a:pt x="21600" y="10800"/>
                </a:lnTo>
                <a:lnTo>
                  <a:pt x="2975" y="21600"/>
                </a:lnTo>
                <a:lnTo>
                  <a:pt x="2975" y="14831"/>
                </a:lnTo>
                <a:lnTo>
                  <a:pt x="0" y="14831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6350">
            <a:solidFill>
              <a:schemeClr val="tx1"/>
            </a:solidFill>
            <a:prstDash val="solid"/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4" name="Google Shape;172;p2"/>
          <p:cNvSpPr/>
          <p:nvPr/>
        </p:nvSpPr>
        <p:spPr>
          <a:xfrm>
            <a:off x="1082520" y="1044000"/>
            <a:ext cx="898200" cy="429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200" b="0" strike="noStrike" spc="-1" dirty="0">
                <a:solidFill>
                  <a:srgbClr val="000000"/>
                </a:solidFill>
                <a:latin typeface="Arial"/>
                <a:ea typeface="Arial"/>
              </a:rPr>
              <a:t>FASTQC </a:t>
            </a:r>
            <a:endParaRPr lang="en-US" sz="1200" b="0" strike="noStrike" spc="-1" dirty="0">
              <a:latin typeface="Arial"/>
            </a:endParaRPr>
          </a:p>
        </p:txBody>
      </p:sp>
      <p:sp>
        <p:nvSpPr>
          <p:cNvPr id="85" name="Google Shape;173;p2"/>
          <p:cNvSpPr/>
          <p:nvPr/>
        </p:nvSpPr>
        <p:spPr>
          <a:xfrm>
            <a:off x="1838880" y="1764000"/>
            <a:ext cx="360720" cy="1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333333"/>
            </a:solidFill>
            <a:prstDash val="dash"/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6" name="Google Shape;174;p2"/>
          <p:cNvSpPr/>
          <p:nvPr/>
        </p:nvSpPr>
        <p:spPr>
          <a:xfrm>
            <a:off x="752040" y="1584000"/>
            <a:ext cx="1121040" cy="600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200" b="0" strike="noStrike" spc="-1" dirty="0">
                <a:solidFill>
                  <a:srgbClr val="000000"/>
                </a:solidFill>
                <a:latin typeface="Arial"/>
                <a:ea typeface="Arial"/>
              </a:rPr>
              <a:t>BWA mem </a:t>
            </a:r>
            <a:endParaRPr lang="en-US" sz="1200" b="0" strike="noStrike" spc="-1" dirty="0">
              <a:latin typeface="Arial"/>
            </a:endParaRPr>
          </a:p>
          <a:p>
            <a:pPr algn="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800" b="0" i="1" strike="noStrike" spc="-1" dirty="0">
                <a:solidFill>
                  <a:srgbClr val="000000"/>
                </a:solidFill>
                <a:latin typeface="Arial"/>
                <a:ea typeface="Arial"/>
              </a:rPr>
              <a:t> Reference Genome </a:t>
            </a:r>
            <a:endParaRPr lang="en-US" sz="800" b="0" strike="noStrike" spc="-1" dirty="0">
              <a:latin typeface="Arial"/>
            </a:endParaRPr>
          </a:p>
          <a:p>
            <a:pPr algn="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800" b="0" i="1" strike="noStrike" spc="-1" dirty="0">
                <a:solidFill>
                  <a:srgbClr val="000000"/>
                </a:solidFill>
                <a:latin typeface="Arial"/>
                <a:ea typeface="Arial"/>
              </a:rPr>
              <a:t>GRCh38</a:t>
            </a:r>
            <a:endParaRPr lang="en-US" sz="800" b="0" strike="noStrike" spc="-1" dirty="0">
              <a:latin typeface="Arial"/>
            </a:endParaRPr>
          </a:p>
        </p:txBody>
      </p:sp>
      <p:sp>
        <p:nvSpPr>
          <p:cNvPr id="87" name="Google Shape;175;p2"/>
          <p:cNvSpPr/>
          <p:nvPr/>
        </p:nvSpPr>
        <p:spPr>
          <a:xfrm>
            <a:off x="2198520" y="2232000"/>
            <a:ext cx="1258200" cy="46548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000" b="1" strike="noStrike" spc="-1" dirty="0">
                <a:solidFill>
                  <a:srgbClr val="000000"/>
                </a:solidFill>
                <a:latin typeface="Arial"/>
                <a:ea typeface="Arial"/>
              </a:rPr>
              <a:t>BAM to BED conversion</a:t>
            </a:r>
            <a:endParaRPr lang="en-US" sz="1000" b="0" strike="noStrike" spc="-1" dirty="0">
              <a:latin typeface="Arial"/>
            </a:endParaRPr>
          </a:p>
        </p:txBody>
      </p:sp>
      <p:sp>
        <p:nvSpPr>
          <p:cNvPr id="89" name="Google Shape;177;p2"/>
          <p:cNvSpPr/>
          <p:nvPr/>
        </p:nvSpPr>
        <p:spPr>
          <a:xfrm>
            <a:off x="1838880" y="2340000"/>
            <a:ext cx="360720" cy="1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333333"/>
            </a:solidFill>
            <a:prstDash val="dash"/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0" name="Google Shape;178;p2"/>
          <p:cNvSpPr/>
          <p:nvPr/>
        </p:nvSpPr>
        <p:spPr>
          <a:xfrm>
            <a:off x="204120" y="2196000"/>
            <a:ext cx="1668960" cy="600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200" b="0" strike="noStrike" spc="-1" dirty="0" err="1">
                <a:solidFill>
                  <a:srgbClr val="000000"/>
                </a:solidFill>
                <a:latin typeface="Arial"/>
                <a:ea typeface="Arial"/>
              </a:rPr>
              <a:t>BEDtools</a:t>
            </a:r>
            <a:endParaRPr lang="en-US" sz="1200" b="0" strike="noStrike" spc="-1" dirty="0">
              <a:latin typeface="Arial"/>
            </a:endParaRPr>
          </a:p>
          <a:p>
            <a:pPr algn="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800" b="0" i="1" strike="noStrike" spc="-1" dirty="0" err="1">
                <a:solidFill>
                  <a:srgbClr val="000000"/>
                </a:solidFill>
                <a:latin typeface="Arial"/>
                <a:ea typeface="Arial"/>
              </a:rPr>
              <a:t>bamtobed</a:t>
            </a:r>
            <a:endParaRPr lang="en-US" sz="800" b="0" strike="noStrike" spc="-1" dirty="0">
              <a:latin typeface="Arial"/>
            </a:endParaRPr>
          </a:p>
        </p:txBody>
      </p:sp>
      <p:sp>
        <p:nvSpPr>
          <p:cNvPr id="104" name="Google Shape;195;p2"/>
          <p:cNvSpPr/>
          <p:nvPr/>
        </p:nvSpPr>
        <p:spPr>
          <a:xfrm>
            <a:off x="2328840" y="3024000"/>
            <a:ext cx="360720" cy="1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333333"/>
            </a:solidFill>
            <a:prstDash val="dash"/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5" name="Google Shape;196;p2"/>
          <p:cNvSpPr/>
          <p:nvPr/>
        </p:nvSpPr>
        <p:spPr>
          <a:xfrm>
            <a:off x="458640" y="2884680"/>
            <a:ext cx="1915560" cy="600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200" b="0" strike="noStrike" spc="-1" dirty="0">
                <a:solidFill>
                  <a:srgbClr val="000000"/>
                </a:solidFill>
                <a:latin typeface="Arial"/>
                <a:ea typeface="Arial"/>
              </a:rPr>
              <a:t>BED file information:</a:t>
            </a:r>
            <a:endParaRPr lang="en-US" sz="1200" b="0" strike="noStrike" spc="-1" dirty="0">
              <a:latin typeface="Arial"/>
            </a:endParaRPr>
          </a:p>
          <a:p>
            <a:pPr algn="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800" b="0" i="1" strike="noStrike" spc="-1" dirty="0">
                <a:solidFill>
                  <a:srgbClr val="000000"/>
                </a:solidFill>
                <a:latin typeface="Arial"/>
                <a:ea typeface="Arial"/>
              </a:rPr>
              <a:t> CIGAR, MAPQ, Mapping information, orientation and Read name.  </a:t>
            </a:r>
            <a:endParaRPr lang="en-US" sz="800" b="0" strike="noStrike" spc="-1" dirty="0">
              <a:latin typeface="Arial"/>
            </a:endParaRPr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32BAE6FF-6045-C0FA-FA8E-E2D462AD5E5D}"/>
              </a:ext>
            </a:extLst>
          </p:cNvPr>
          <p:cNvGrpSpPr/>
          <p:nvPr/>
        </p:nvGrpSpPr>
        <p:grpSpPr>
          <a:xfrm>
            <a:off x="4254286" y="169920"/>
            <a:ext cx="504000" cy="560520"/>
            <a:chOff x="4254286" y="169920"/>
            <a:chExt cx="504000" cy="560520"/>
          </a:xfrm>
        </p:grpSpPr>
        <p:sp>
          <p:nvSpPr>
            <p:cNvPr id="106" name="Google Shape;197;p2"/>
            <p:cNvSpPr/>
            <p:nvPr/>
          </p:nvSpPr>
          <p:spPr>
            <a:xfrm>
              <a:off x="4326120" y="187200"/>
              <a:ext cx="351000" cy="436680"/>
            </a:xfrm>
            <a:prstGeom prst="rect">
              <a:avLst/>
            </a:prstGeom>
            <a:noFill/>
            <a:ln w="9360">
              <a:solidFill>
                <a:schemeClr val="tx1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107" name="Google Shape;198;p2"/>
            <p:cNvPicPr/>
            <p:nvPr/>
          </p:nvPicPr>
          <p:blipFill>
            <a:blip r:embed="rId2"/>
            <a:srcRect b="26621"/>
            <a:stretch/>
          </p:blipFill>
          <p:spPr>
            <a:xfrm>
              <a:off x="4339800" y="252720"/>
              <a:ext cx="328320" cy="29196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108" name="Google Shape;199;p2"/>
            <p:cNvSpPr/>
            <p:nvPr/>
          </p:nvSpPr>
          <p:spPr>
            <a:xfrm rot="8103000">
              <a:off x="4330800" y="207720"/>
              <a:ext cx="71640" cy="406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360">
              <a:solidFill>
                <a:schemeClr val="bg1">
                  <a:lumMod val="65000"/>
                </a:schemeClr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9" name="Google Shape;200;p2"/>
            <p:cNvSpPr/>
            <p:nvPr/>
          </p:nvSpPr>
          <p:spPr>
            <a:xfrm rot="18913800">
              <a:off x="4289040" y="169920"/>
              <a:ext cx="79200" cy="4680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FFFFF"/>
            </a:solidFill>
            <a:ln w="9360">
              <a:solidFill>
                <a:srgbClr val="FFFFFF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0" name="Google Shape;201;p2"/>
            <p:cNvSpPr/>
            <p:nvPr/>
          </p:nvSpPr>
          <p:spPr>
            <a:xfrm>
              <a:off x="4337280" y="546120"/>
              <a:ext cx="330840" cy="70920"/>
            </a:xfrm>
            <a:prstGeom prst="rect">
              <a:avLst/>
            </a:prstGeom>
            <a:solidFill>
              <a:schemeClr val="bg1">
                <a:lumMod val="65000"/>
                <a:alpha val="47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1" name="Google Shape;202;p2"/>
            <p:cNvSpPr/>
            <p:nvPr/>
          </p:nvSpPr>
          <p:spPr>
            <a:xfrm>
              <a:off x="4254286" y="498240"/>
              <a:ext cx="504000" cy="23220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 algn="ctr">
                <a:lnSpc>
                  <a:spcPct val="100000"/>
                </a:lnSpc>
                <a:buNone/>
                <a:tabLst>
                  <a:tab pos="0" algn="l"/>
                </a:tabLst>
              </a:pPr>
              <a:r>
                <a:rPr lang="en-US" sz="500" b="0" strike="noStrike" spc="-1" dirty="0">
                  <a:latin typeface="Arial"/>
                  <a:ea typeface="Arial"/>
                </a:rPr>
                <a:t>Reference</a:t>
              </a:r>
              <a:endParaRPr lang="en-US" sz="500" b="0" strike="noStrike" spc="-1" dirty="0">
                <a:latin typeface="Arial"/>
              </a:endParaRPr>
            </a:p>
          </p:txBody>
        </p:sp>
      </p:grpSp>
      <p:sp>
        <p:nvSpPr>
          <p:cNvPr id="112" name="Google Shape;204;p2"/>
          <p:cNvSpPr/>
          <p:nvPr/>
        </p:nvSpPr>
        <p:spPr>
          <a:xfrm>
            <a:off x="3854880" y="1080000"/>
            <a:ext cx="1258200" cy="46548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000" b="1" strike="noStrike" spc="-1" dirty="0">
                <a:solidFill>
                  <a:srgbClr val="000000"/>
                </a:solidFill>
                <a:latin typeface="Arial"/>
                <a:ea typeface="Arial"/>
              </a:rPr>
              <a:t>GRCh38 Restriction </a:t>
            </a:r>
            <a:r>
              <a:rPr lang="en-US" sz="1000" b="1" spc="-1" dirty="0">
                <a:solidFill>
                  <a:srgbClr val="000000"/>
                </a:solidFill>
                <a:latin typeface="Arial"/>
                <a:ea typeface="Arial"/>
              </a:rPr>
              <a:t>F</a:t>
            </a:r>
            <a:r>
              <a:rPr lang="en-US" sz="1000" b="1" strike="noStrike" spc="-1" dirty="0">
                <a:solidFill>
                  <a:srgbClr val="000000"/>
                </a:solidFill>
                <a:latin typeface="Arial"/>
                <a:ea typeface="Arial"/>
              </a:rPr>
              <a:t>ragments  </a:t>
            </a:r>
            <a:endParaRPr lang="en-US" sz="1000" b="0" strike="noStrike" spc="-1" dirty="0">
              <a:latin typeface="Arial"/>
            </a:endParaRPr>
          </a:p>
        </p:txBody>
      </p:sp>
      <p:sp>
        <p:nvSpPr>
          <p:cNvPr id="122" name="Google Shape;215;p2"/>
          <p:cNvSpPr/>
          <p:nvPr/>
        </p:nvSpPr>
        <p:spPr>
          <a:xfrm flipH="1">
            <a:off x="4502880" y="1836360"/>
            <a:ext cx="360720" cy="1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333333"/>
            </a:solidFill>
            <a:prstDash val="dash"/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3" name="Google Shape;205;p2"/>
          <p:cNvSpPr/>
          <p:nvPr/>
        </p:nvSpPr>
        <p:spPr>
          <a:xfrm flipH="1">
            <a:off x="5114880" y="1188000"/>
            <a:ext cx="360720" cy="1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333333"/>
            </a:solidFill>
            <a:prstDash val="dash"/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4" name="Google Shape;206;p2"/>
          <p:cNvSpPr/>
          <p:nvPr/>
        </p:nvSpPr>
        <p:spPr>
          <a:xfrm>
            <a:off x="5438880" y="1044000"/>
            <a:ext cx="898200" cy="429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200" b="0" strike="noStrike" spc="-1" dirty="0">
                <a:solidFill>
                  <a:srgbClr val="000000"/>
                </a:solidFill>
                <a:latin typeface="Arial"/>
                <a:ea typeface="Arial"/>
              </a:rPr>
              <a:t>Hi-C</a:t>
            </a:r>
            <a:endParaRPr lang="en-US" sz="1200" b="0" strike="noStrike" spc="-1" dirty="0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900" b="0" i="1" strike="noStrike" spc="-1" dirty="0">
                <a:solidFill>
                  <a:srgbClr val="000000"/>
                </a:solidFill>
                <a:latin typeface="Arial"/>
                <a:ea typeface="Arial"/>
              </a:rPr>
              <a:t>python-script</a:t>
            </a:r>
            <a:r>
              <a:rPr lang="en-US" sz="1200" b="0" strike="noStrike" spc="-1" dirty="0">
                <a:solidFill>
                  <a:srgbClr val="000000"/>
                </a:solidFill>
                <a:latin typeface="Arial"/>
                <a:ea typeface="Arial"/>
              </a:rPr>
              <a:t> </a:t>
            </a:r>
            <a:endParaRPr lang="en-US" sz="1200" b="0" strike="noStrike" spc="-1" dirty="0">
              <a:latin typeface="Arial"/>
            </a:endParaRPr>
          </a:p>
        </p:txBody>
      </p:sp>
      <p:sp>
        <p:nvSpPr>
          <p:cNvPr id="123" name="Google Shape;216;p2"/>
          <p:cNvSpPr/>
          <p:nvPr/>
        </p:nvSpPr>
        <p:spPr>
          <a:xfrm>
            <a:off x="4826880" y="1692360"/>
            <a:ext cx="1508760" cy="480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100" b="0" strike="noStrike" spc="-1" dirty="0">
                <a:solidFill>
                  <a:srgbClr val="000000"/>
                </a:solidFill>
                <a:latin typeface="Arial"/>
                <a:ea typeface="Arial"/>
              </a:rPr>
              <a:t>BED file information:</a:t>
            </a:r>
            <a:endParaRPr lang="en-US" sz="1100" b="0" strike="noStrike" spc="-1" dirty="0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800" b="0" i="1" strike="noStrike" spc="-1" dirty="0">
                <a:solidFill>
                  <a:srgbClr val="000000"/>
                </a:solidFill>
                <a:latin typeface="Arial"/>
                <a:ea typeface="Arial"/>
              </a:rPr>
              <a:t>Order number and restriction fragment end’s position </a:t>
            </a:r>
            <a:endParaRPr lang="en-US" sz="800" b="0" strike="noStrike" spc="-1" dirty="0">
              <a:latin typeface="Arial"/>
            </a:endParaRPr>
          </a:p>
        </p:txBody>
      </p:sp>
      <p:sp>
        <p:nvSpPr>
          <p:cNvPr id="124" name="Google Shape;218;p2"/>
          <p:cNvSpPr/>
          <p:nvPr/>
        </p:nvSpPr>
        <p:spPr>
          <a:xfrm>
            <a:off x="3854520" y="2232000"/>
            <a:ext cx="1258200" cy="46548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000" b="1" strike="noStrike" spc="-1" dirty="0">
                <a:solidFill>
                  <a:srgbClr val="000000"/>
                </a:solidFill>
                <a:latin typeface="Arial"/>
                <a:ea typeface="Arial"/>
              </a:rPr>
              <a:t> RS removing</a:t>
            </a:r>
            <a:endParaRPr lang="en-US" sz="1000" b="0" strike="noStrike" spc="-1" dirty="0">
              <a:latin typeface="Arial"/>
            </a:endParaRPr>
          </a:p>
        </p:txBody>
      </p:sp>
      <p:sp>
        <p:nvSpPr>
          <p:cNvPr id="125" name="Google Shape;219;p2"/>
          <p:cNvSpPr/>
          <p:nvPr/>
        </p:nvSpPr>
        <p:spPr>
          <a:xfrm flipH="1">
            <a:off x="5114520" y="2340000"/>
            <a:ext cx="360720" cy="1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333333"/>
            </a:solidFill>
            <a:prstDash val="dash"/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6" name="Google Shape;220;p2"/>
          <p:cNvSpPr/>
          <p:nvPr/>
        </p:nvSpPr>
        <p:spPr>
          <a:xfrm>
            <a:off x="5438520" y="2196000"/>
            <a:ext cx="898200" cy="429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200" b="0" strike="noStrike" spc="-1" dirty="0">
                <a:solidFill>
                  <a:srgbClr val="000000"/>
                </a:solidFill>
                <a:latin typeface="Arial"/>
                <a:ea typeface="Arial"/>
              </a:rPr>
              <a:t>AWK</a:t>
            </a:r>
            <a:endParaRPr lang="en-US" sz="1200" b="0" strike="noStrike" spc="-1" dirty="0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en-US" sz="1800" b="0" strike="noStrike" spc="-1" dirty="0">
              <a:latin typeface="Arial"/>
            </a:endParaRPr>
          </a:p>
        </p:txBody>
      </p:sp>
      <p:sp>
        <p:nvSpPr>
          <p:cNvPr id="127" name="Google Shape;221;p2"/>
          <p:cNvSpPr/>
          <p:nvPr/>
        </p:nvSpPr>
        <p:spPr>
          <a:xfrm>
            <a:off x="1838880" y="1692000"/>
            <a:ext cx="1080" cy="3247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333333"/>
            </a:solidFill>
            <a:prstDash val="dash"/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8" name="Google Shape;222;p2"/>
          <p:cNvSpPr/>
          <p:nvPr/>
        </p:nvSpPr>
        <p:spPr>
          <a:xfrm>
            <a:off x="1839240" y="2268000"/>
            <a:ext cx="1080" cy="3247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333333"/>
            </a:solidFill>
            <a:prstDash val="dash"/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9" name="Google Shape;223;p2"/>
          <p:cNvSpPr/>
          <p:nvPr/>
        </p:nvSpPr>
        <p:spPr>
          <a:xfrm>
            <a:off x="2329560" y="2952000"/>
            <a:ext cx="3240" cy="414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333333"/>
            </a:solidFill>
            <a:prstDash val="dash"/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0" name="Google Shape;224;p2"/>
          <p:cNvSpPr/>
          <p:nvPr/>
        </p:nvSpPr>
        <p:spPr>
          <a:xfrm>
            <a:off x="5476320" y="1119600"/>
            <a:ext cx="1080" cy="3247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333333"/>
            </a:solidFill>
            <a:prstDash val="dash"/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1" name="Google Shape;225;p2"/>
          <p:cNvSpPr/>
          <p:nvPr/>
        </p:nvSpPr>
        <p:spPr>
          <a:xfrm flipH="1">
            <a:off x="4863600" y="1767600"/>
            <a:ext cx="1080" cy="3682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333333"/>
            </a:solidFill>
            <a:prstDash val="dash"/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2" name="Google Shape;226;p2"/>
          <p:cNvSpPr/>
          <p:nvPr/>
        </p:nvSpPr>
        <p:spPr>
          <a:xfrm>
            <a:off x="5476680" y="2271600"/>
            <a:ext cx="2880" cy="360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333333"/>
            </a:solidFill>
            <a:prstDash val="dash"/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0" name="Google Shape;235;p2"/>
          <p:cNvSpPr/>
          <p:nvPr/>
        </p:nvSpPr>
        <p:spPr>
          <a:xfrm flipH="1">
            <a:off x="4507560" y="3013920"/>
            <a:ext cx="360720" cy="1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333333"/>
            </a:solidFill>
            <a:prstDash val="dash"/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1" name="Google Shape;236;p2"/>
          <p:cNvSpPr/>
          <p:nvPr/>
        </p:nvSpPr>
        <p:spPr>
          <a:xfrm>
            <a:off x="4831560" y="2869920"/>
            <a:ext cx="2486520" cy="526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200" b="0" strike="noStrike" spc="-1" dirty="0">
                <a:solidFill>
                  <a:srgbClr val="000000"/>
                </a:solidFill>
                <a:latin typeface="Arial"/>
                <a:ea typeface="Arial"/>
              </a:rPr>
              <a:t>BED file information:</a:t>
            </a:r>
            <a:endParaRPr lang="en-US" sz="1200" b="0" strike="noStrike" spc="-1" dirty="0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800" b="0" i="1" strike="noStrike" spc="-1" dirty="0">
                <a:solidFill>
                  <a:srgbClr val="000000"/>
                </a:solidFill>
                <a:latin typeface="Arial"/>
                <a:ea typeface="Arial"/>
              </a:rPr>
              <a:t>Order number and restriction fragment end position without enzyme recognition sites </a:t>
            </a:r>
            <a:endParaRPr lang="en-US" sz="800" b="0" strike="noStrike" spc="-1" dirty="0">
              <a:latin typeface="Arial"/>
            </a:endParaRPr>
          </a:p>
        </p:txBody>
      </p:sp>
      <p:sp>
        <p:nvSpPr>
          <p:cNvPr id="142" name="Google Shape;237;p2"/>
          <p:cNvSpPr/>
          <p:nvPr/>
        </p:nvSpPr>
        <p:spPr>
          <a:xfrm>
            <a:off x="4869000" y="2941560"/>
            <a:ext cx="720" cy="4903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333333"/>
            </a:solidFill>
            <a:prstDash val="dash"/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3" name="Google Shape;238;p2"/>
          <p:cNvSpPr/>
          <p:nvPr/>
        </p:nvSpPr>
        <p:spPr>
          <a:xfrm>
            <a:off x="2990520" y="3564000"/>
            <a:ext cx="1258200" cy="46548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000" b="1" strike="noStrike" spc="-1" dirty="0">
                <a:solidFill>
                  <a:srgbClr val="000000"/>
                </a:solidFill>
                <a:latin typeface="Arial"/>
                <a:ea typeface="Arial"/>
              </a:rPr>
              <a:t>Removing RS from Reads</a:t>
            </a:r>
            <a:endParaRPr lang="en-US" sz="1000" b="0" strike="noStrike" spc="-1" dirty="0">
              <a:latin typeface="Arial"/>
            </a:endParaRPr>
          </a:p>
        </p:txBody>
      </p:sp>
      <p:sp>
        <p:nvSpPr>
          <p:cNvPr id="151" name="Google Shape;235;p 1"/>
          <p:cNvSpPr/>
          <p:nvPr/>
        </p:nvSpPr>
        <p:spPr>
          <a:xfrm flipH="1">
            <a:off x="3794400" y="4265250"/>
            <a:ext cx="360720" cy="1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333333"/>
            </a:solidFill>
            <a:prstDash val="dash"/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2" name="Google Shape;236;p 1"/>
          <p:cNvSpPr/>
          <p:nvPr/>
        </p:nvSpPr>
        <p:spPr>
          <a:xfrm>
            <a:off x="4118400" y="4149386"/>
            <a:ext cx="2486520" cy="65764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200" b="0" strike="noStrike" spc="-1" dirty="0">
                <a:solidFill>
                  <a:srgbClr val="000000"/>
                </a:solidFill>
                <a:latin typeface="Arial"/>
                <a:ea typeface="Arial"/>
              </a:rPr>
              <a:t>BED file information:</a:t>
            </a:r>
            <a:endParaRPr lang="en-US" sz="1200" b="0" strike="noStrike" spc="-1" dirty="0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800" b="0" i="1" strike="noStrike" spc="-1" dirty="0">
                <a:solidFill>
                  <a:srgbClr val="000000"/>
                </a:solidFill>
                <a:latin typeface="Arial"/>
                <a:ea typeface="Arial"/>
              </a:rPr>
              <a:t>CIGAR, MAPQ, orientation, Read name and restriction fragment end’s position without enzyme recognition sites </a:t>
            </a:r>
            <a:endParaRPr lang="en-US" sz="800" b="0" strike="noStrike" spc="-1" dirty="0">
              <a:latin typeface="Arial"/>
            </a:endParaRPr>
          </a:p>
        </p:txBody>
      </p:sp>
      <p:sp>
        <p:nvSpPr>
          <p:cNvPr id="153" name="Google Shape;237;p 1"/>
          <p:cNvSpPr/>
          <p:nvPr/>
        </p:nvSpPr>
        <p:spPr>
          <a:xfrm flipH="1">
            <a:off x="4146840" y="4192890"/>
            <a:ext cx="9000" cy="506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333333"/>
            </a:solidFill>
            <a:prstDash val="dash"/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5" name="Forma libre: forma 154"/>
          <p:cNvSpPr/>
          <p:nvPr/>
        </p:nvSpPr>
        <p:spPr>
          <a:xfrm flipH="1">
            <a:off x="3987362" y="854640"/>
            <a:ext cx="358920" cy="3589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16300" y="10800"/>
                </a:moveTo>
                <a:arcTo wR="5500" hR="5500" stAng="0" swAng="-5247687"/>
                <a:lnTo>
                  <a:pt x="11278" y="11"/>
                </a:lnTo>
                <a:arcTo wR="10800" hR="10800" stAng="-5247687" swAng="5247687"/>
                <a:lnTo>
                  <a:pt x="24300" y="10800"/>
                </a:lnTo>
                <a:lnTo>
                  <a:pt x="18950" y="16150"/>
                </a:lnTo>
                <a:lnTo>
                  <a:pt x="13600" y="108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6350">
            <a:solidFill>
              <a:schemeClr val="tx1"/>
            </a:solidFill>
            <a:prstDash val="soli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6" name="Forma libre: forma 155"/>
          <p:cNvSpPr/>
          <p:nvPr/>
        </p:nvSpPr>
        <p:spPr>
          <a:xfrm flipH="1">
            <a:off x="3995780" y="1983212"/>
            <a:ext cx="344408" cy="356788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16300" y="10800"/>
                </a:moveTo>
                <a:arcTo wR="5500" hR="5500" stAng="0" swAng="-5247687"/>
                <a:lnTo>
                  <a:pt x="11278" y="11"/>
                </a:lnTo>
                <a:arcTo wR="10800" hR="10800" stAng="-5247687" swAng="5247687"/>
                <a:lnTo>
                  <a:pt x="24300" y="10800"/>
                </a:lnTo>
                <a:lnTo>
                  <a:pt x="18950" y="16150"/>
                </a:lnTo>
                <a:lnTo>
                  <a:pt x="13600" y="108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6350">
            <a:solidFill>
              <a:schemeClr val="tx1"/>
            </a:solidFill>
            <a:prstDash val="soli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7" name="Forma libre: forma 156"/>
          <p:cNvSpPr/>
          <p:nvPr/>
        </p:nvSpPr>
        <p:spPr>
          <a:xfrm rot="16069200" flipH="1" flipV="1">
            <a:off x="4451428" y="1393726"/>
            <a:ext cx="358920" cy="3589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16300" y="10800"/>
                </a:moveTo>
                <a:arcTo wR="5500" hR="5500" stAng="0" swAng="-5247687"/>
                <a:lnTo>
                  <a:pt x="11278" y="11"/>
                </a:lnTo>
                <a:arcTo wR="10800" hR="10800" stAng="-5247687" swAng="5247687"/>
                <a:lnTo>
                  <a:pt x="24300" y="10800"/>
                </a:lnTo>
                <a:lnTo>
                  <a:pt x="18950" y="16150"/>
                </a:lnTo>
                <a:lnTo>
                  <a:pt x="13600" y="108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6350">
            <a:solidFill>
              <a:schemeClr val="tx1"/>
            </a:solidFill>
            <a:prstDash val="soli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9" name="Forma libre: forma 158"/>
          <p:cNvSpPr/>
          <p:nvPr/>
        </p:nvSpPr>
        <p:spPr>
          <a:xfrm rot="5530800" flipV="1">
            <a:off x="2429331" y="2560434"/>
            <a:ext cx="342275" cy="322718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16300" y="10800"/>
                </a:moveTo>
                <a:arcTo wR="5500" hR="5500" stAng="0" swAng="-5247687"/>
                <a:lnTo>
                  <a:pt x="11278" y="11"/>
                </a:lnTo>
                <a:arcTo wR="10800" hR="10800" stAng="-5247687" swAng="5247687"/>
                <a:lnTo>
                  <a:pt x="24300" y="10800"/>
                </a:lnTo>
                <a:lnTo>
                  <a:pt x="18950" y="16150"/>
                </a:lnTo>
                <a:lnTo>
                  <a:pt x="13600" y="108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6350">
            <a:solidFill>
              <a:schemeClr val="tx1"/>
            </a:solidFill>
            <a:prstDash val="soli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0" name="Forma libre: forma 159"/>
          <p:cNvSpPr/>
          <p:nvPr/>
        </p:nvSpPr>
        <p:spPr>
          <a:xfrm rot="16069200" flipH="1" flipV="1">
            <a:off x="3712240" y="3870485"/>
            <a:ext cx="400632" cy="382323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16300" y="10800"/>
                </a:moveTo>
                <a:arcTo wR="5500" hR="5500" stAng="0" swAng="-5247687"/>
                <a:lnTo>
                  <a:pt x="11278" y="11"/>
                </a:lnTo>
                <a:arcTo wR="10800" hR="10800" stAng="-5247687" swAng="5247687"/>
                <a:lnTo>
                  <a:pt x="24300" y="10800"/>
                </a:lnTo>
                <a:lnTo>
                  <a:pt x="18950" y="16150"/>
                </a:lnTo>
                <a:lnTo>
                  <a:pt x="13600" y="108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6350">
            <a:solidFill>
              <a:schemeClr val="tx1"/>
            </a:solidFill>
            <a:prstDash val="soli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AR" dirty="0"/>
          </a:p>
        </p:txBody>
      </p:sp>
      <p:sp>
        <p:nvSpPr>
          <p:cNvPr id="161" name="Google Shape;235;p 2"/>
          <p:cNvSpPr/>
          <p:nvPr/>
        </p:nvSpPr>
        <p:spPr>
          <a:xfrm flipH="1">
            <a:off x="4254120" y="3726000"/>
            <a:ext cx="360720" cy="1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333333"/>
            </a:solidFill>
            <a:prstDash val="dash"/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2" name="Google Shape;236;p 2"/>
          <p:cNvSpPr/>
          <p:nvPr/>
        </p:nvSpPr>
        <p:spPr>
          <a:xfrm>
            <a:off x="4578120" y="3618000"/>
            <a:ext cx="946440" cy="429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200" b="0" strike="noStrike" spc="-1" dirty="0" err="1">
                <a:solidFill>
                  <a:srgbClr val="000000"/>
                </a:solidFill>
                <a:latin typeface="Arial"/>
                <a:ea typeface="Arial"/>
              </a:rPr>
              <a:t>BEDtools</a:t>
            </a:r>
            <a:endParaRPr lang="en-US" sz="1200" b="0" strike="noStrike" spc="-1" dirty="0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800" b="0" i="1" strike="noStrike" spc="-1" dirty="0">
                <a:solidFill>
                  <a:srgbClr val="000000"/>
                </a:solidFill>
                <a:latin typeface="Arial"/>
                <a:ea typeface="Arial"/>
              </a:rPr>
              <a:t>intersect</a:t>
            </a:r>
            <a:endParaRPr lang="en-US" sz="800" b="0" strike="noStrike" spc="-1" dirty="0">
              <a:latin typeface="Arial"/>
            </a:endParaRPr>
          </a:p>
        </p:txBody>
      </p:sp>
      <p:sp>
        <p:nvSpPr>
          <p:cNvPr id="163" name="Google Shape;237;p 2"/>
          <p:cNvSpPr/>
          <p:nvPr/>
        </p:nvSpPr>
        <p:spPr>
          <a:xfrm>
            <a:off x="4615560" y="3653640"/>
            <a:ext cx="1080" cy="306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333333"/>
            </a:solidFill>
            <a:prstDash val="dash"/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4" name="Flecha: hacia la izquierda 163"/>
          <p:cNvSpPr/>
          <p:nvPr/>
        </p:nvSpPr>
        <p:spPr>
          <a:xfrm>
            <a:off x="4248720" y="4918335"/>
            <a:ext cx="2952720" cy="200355"/>
          </a:xfrm>
          <a:prstGeom prst="leftArrow">
            <a:avLst>
              <a:gd name="adj1" fmla="val 58882"/>
              <a:gd name="adj2" fmla="val 84790"/>
            </a:avLst>
          </a:prstGeom>
          <a:solidFill>
            <a:schemeClr val="bg1">
              <a:lumMod val="85000"/>
            </a:schemeClr>
          </a:solidFill>
          <a:ln w="6350">
            <a:solidFill>
              <a:schemeClr val="tx1"/>
            </a:solidFill>
            <a:prstDash val="soli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5" name="Rectángulo 164"/>
          <p:cNvSpPr/>
          <p:nvPr/>
        </p:nvSpPr>
        <p:spPr>
          <a:xfrm>
            <a:off x="7101668" y="1888639"/>
            <a:ext cx="117720" cy="3186906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tx1"/>
            </a:solidFill>
            <a:prstDash val="soli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0" name="Google Shape;195;p 1"/>
          <p:cNvSpPr/>
          <p:nvPr/>
        </p:nvSpPr>
        <p:spPr>
          <a:xfrm>
            <a:off x="2619000" y="4778082"/>
            <a:ext cx="360720" cy="1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333333"/>
            </a:solidFill>
            <a:prstDash val="dash"/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1" name="Google Shape;196;p 1"/>
          <p:cNvSpPr/>
          <p:nvPr/>
        </p:nvSpPr>
        <p:spPr>
          <a:xfrm>
            <a:off x="292680" y="4828680"/>
            <a:ext cx="2371680" cy="600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200" b="0" strike="noStrike" spc="-1" dirty="0">
                <a:solidFill>
                  <a:srgbClr val="000000"/>
                </a:solidFill>
                <a:latin typeface="Arial"/>
                <a:ea typeface="Arial"/>
              </a:rPr>
              <a:t>BED tools</a:t>
            </a:r>
            <a:endParaRPr lang="en-US" sz="1200" b="0" strike="noStrike" spc="-1" dirty="0">
              <a:latin typeface="Arial"/>
            </a:endParaRPr>
          </a:p>
          <a:p>
            <a:pPr algn="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800" b="0" i="1" strike="noStrike" spc="-1" dirty="0">
                <a:solidFill>
                  <a:srgbClr val="000000"/>
                </a:solidFill>
                <a:latin typeface="Arial"/>
                <a:ea typeface="Arial"/>
              </a:rPr>
              <a:t>intersect</a:t>
            </a:r>
            <a:endParaRPr lang="en-US" sz="800" b="0" strike="noStrike" spc="-1" dirty="0">
              <a:latin typeface="Arial"/>
            </a:endParaRPr>
          </a:p>
        </p:txBody>
      </p:sp>
      <p:sp>
        <p:nvSpPr>
          <p:cNvPr id="172" name="Google Shape;237;p 3"/>
          <p:cNvSpPr/>
          <p:nvPr/>
        </p:nvSpPr>
        <p:spPr>
          <a:xfrm>
            <a:off x="2623320" y="4829426"/>
            <a:ext cx="1080" cy="306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333333"/>
            </a:solidFill>
            <a:prstDash val="dash"/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3" name="Google Shape;238;p 2"/>
          <p:cNvSpPr/>
          <p:nvPr/>
        </p:nvSpPr>
        <p:spPr>
          <a:xfrm>
            <a:off x="2998994" y="5386928"/>
            <a:ext cx="1258200" cy="46548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000" b="1" strike="noStrike" spc="-1" dirty="0">
                <a:solidFill>
                  <a:srgbClr val="000000"/>
                </a:solidFill>
                <a:latin typeface="Arial"/>
                <a:ea typeface="Arial"/>
              </a:rPr>
              <a:t>Read to RS Distance calculation </a:t>
            </a:r>
            <a:endParaRPr lang="en-US" sz="1000" b="0" strike="noStrike" spc="-1" dirty="0">
              <a:latin typeface="Arial"/>
            </a:endParaRPr>
          </a:p>
        </p:txBody>
      </p:sp>
      <p:sp>
        <p:nvSpPr>
          <p:cNvPr id="175" name="Google Shape;195;p 2"/>
          <p:cNvSpPr/>
          <p:nvPr/>
        </p:nvSpPr>
        <p:spPr>
          <a:xfrm>
            <a:off x="2627474" y="5494928"/>
            <a:ext cx="360720" cy="1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333333"/>
            </a:solidFill>
            <a:prstDash val="dash"/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6" name="Google Shape;196;p 2"/>
          <p:cNvSpPr/>
          <p:nvPr/>
        </p:nvSpPr>
        <p:spPr>
          <a:xfrm>
            <a:off x="294120" y="5411880"/>
            <a:ext cx="2371680" cy="600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200" b="0" strike="noStrike" spc="-1" dirty="0">
                <a:solidFill>
                  <a:srgbClr val="000000"/>
                </a:solidFill>
                <a:latin typeface="Arial"/>
                <a:ea typeface="Arial"/>
              </a:rPr>
              <a:t>AWK</a:t>
            </a:r>
            <a:endParaRPr lang="en-US" sz="1200" b="0" strike="noStrike" spc="-1" dirty="0">
              <a:latin typeface="Arial"/>
            </a:endParaRPr>
          </a:p>
          <a:p>
            <a:pPr algn="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800" b="0" i="1" strike="noStrike" spc="-1" dirty="0">
                <a:solidFill>
                  <a:srgbClr val="000000"/>
                </a:solidFill>
                <a:latin typeface="Arial"/>
                <a:ea typeface="Arial"/>
              </a:rPr>
              <a:t>Distance calculation </a:t>
            </a:r>
          </a:p>
          <a:p>
            <a:pPr algn="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800" b="0" i="1" strike="noStrike" spc="-1" dirty="0">
                <a:solidFill>
                  <a:srgbClr val="000000"/>
                </a:solidFill>
                <a:latin typeface="Arial"/>
                <a:ea typeface="Arial"/>
              </a:rPr>
              <a:t>from 5’ end’s Reads to RS</a:t>
            </a:r>
            <a:endParaRPr lang="en-US" sz="800" b="0" strike="noStrike" spc="-1" dirty="0">
              <a:latin typeface="Arial"/>
            </a:endParaRPr>
          </a:p>
        </p:txBody>
      </p:sp>
      <p:sp>
        <p:nvSpPr>
          <p:cNvPr id="177" name="Google Shape;237;p 4"/>
          <p:cNvSpPr/>
          <p:nvPr/>
        </p:nvSpPr>
        <p:spPr>
          <a:xfrm>
            <a:off x="2631794" y="5433728"/>
            <a:ext cx="720" cy="4147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333333"/>
            </a:solidFill>
            <a:prstDash val="dash"/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8" name="Google Shape;195;p 3"/>
          <p:cNvSpPr/>
          <p:nvPr/>
        </p:nvSpPr>
        <p:spPr>
          <a:xfrm>
            <a:off x="2631074" y="6078128"/>
            <a:ext cx="360720" cy="1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333333"/>
            </a:solidFill>
            <a:prstDash val="dash"/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9" name="Google Shape;196;p 3"/>
          <p:cNvSpPr/>
          <p:nvPr/>
        </p:nvSpPr>
        <p:spPr>
          <a:xfrm>
            <a:off x="864194" y="5938808"/>
            <a:ext cx="1812240" cy="600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200" b="0" strike="noStrike" spc="-1" dirty="0">
                <a:solidFill>
                  <a:srgbClr val="000000"/>
                </a:solidFill>
                <a:latin typeface="Arial"/>
                <a:ea typeface="Arial"/>
              </a:rPr>
              <a:t>AWK</a:t>
            </a:r>
            <a:endParaRPr lang="en-US" sz="1200" b="0" strike="noStrike" spc="-1" dirty="0">
              <a:latin typeface="Arial"/>
            </a:endParaRPr>
          </a:p>
          <a:p>
            <a:pPr algn="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800" b="0" strike="noStrike" spc="-1" dirty="0">
                <a:solidFill>
                  <a:srgbClr val="000000"/>
                </a:solidFill>
                <a:latin typeface="Arial"/>
                <a:ea typeface="Arial"/>
              </a:rPr>
              <a:t>‘p’ &amp; ‘q’ side assignment </a:t>
            </a:r>
          </a:p>
          <a:p>
            <a:pPr algn="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800" b="0" strike="noStrike" spc="-1" dirty="0">
                <a:solidFill>
                  <a:srgbClr val="000000"/>
                </a:solidFill>
                <a:latin typeface="Arial"/>
                <a:ea typeface="Arial"/>
              </a:rPr>
              <a:t>based on Read side and orientation </a:t>
            </a:r>
            <a:endParaRPr lang="en-US" sz="800" b="0" strike="noStrike" spc="-1" dirty="0">
              <a:latin typeface="Arial"/>
            </a:endParaRPr>
          </a:p>
        </p:txBody>
      </p:sp>
      <p:sp>
        <p:nvSpPr>
          <p:cNvPr id="180" name="Google Shape;237;p 5"/>
          <p:cNvSpPr/>
          <p:nvPr/>
        </p:nvSpPr>
        <p:spPr>
          <a:xfrm>
            <a:off x="2635394" y="6016928"/>
            <a:ext cx="720" cy="4147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333333"/>
            </a:solidFill>
            <a:prstDash val="dash"/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83" name="Forma libre: forma 182"/>
          <p:cNvSpPr/>
          <p:nvPr/>
        </p:nvSpPr>
        <p:spPr>
          <a:xfrm flipH="1">
            <a:off x="3917880" y="3337200"/>
            <a:ext cx="358920" cy="3589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16300" y="10800"/>
                </a:moveTo>
                <a:arcTo wR="5500" hR="5500" stAng="0" swAng="-5247687"/>
                <a:lnTo>
                  <a:pt x="11278" y="11"/>
                </a:lnTo>
                <a:arcTo wR="10800" hR="10800" stAng="-5247687" swAng="5247687"/>
                <a:lnTo>
                  <a:pt x="24300" y="10800"/>
                </a:lnTo>
                <a:lnTo>
                  <a:pt x="18950" y="16150"/>
                </a:lnTo>
                <a:lnTo>
                  <a:pt x="13600" y="108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6350">
            <a:solidFill>
              <a:schemeClr val="tx1"/>
            </a:solidFill>
            <a:prstDash val="soli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85" name="Google Shape;172;p 1"/>
          <p:cNvSpPr/>
          <p:nvPr/>
        </p:nvSpPr>
        <p:spPr>
          <a:xfrm>
            <a:off x="454751" y="1026582"/>
            <a:ext cx="436320" cy="429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200" b="1" strike="noStrike" spc="-1" dirty="0">
                <a:solidFill>
                  <a:srgbClr val="000000"/>
                </a:solidFill>
                <a:latin typeface="Arial"/>
                <a:ea typeface="Arial"/>
              </a:rPr>
              <a:t>B</a:t>
            </a:r>
            <a:r>
              <a:rPr lang="en-US" sz="1200" b="0" strike="noStrike" spc="-1" dirty="0">
                <a:solidFill>
                  <a:srgbClr val="000000"/>
                </a:solidFill>
                <a:latin typeface="Arial"/>
                <a:ea typeface="Arial"/>
              </a:rPr>
              <a:t> </a:t>
            </a:r>
            <a:endParaRPr lang="en-US" sz="1200" b="0" strike="noStrike" spc="-1" dirty="0">
              <a:latin typeface="Arial"/>
            </a:endParaRPr>
          </a:p>
        </p:txBody>
      </p:sp>
      <p:sp>
        <p:nvSpPr>
          <p:cNvPr id="186" name="Google Shape;172;p 2"/>
          <p:cNvSpPr/>
          <p:nvPr/>
        </p:nvSpPr>
        <p:spPr>
          <a:xfrm>
            <a:off x="406728" y="131956"/>
            <a:ext cx="462158" cy="29234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200" b="1" strike="noStrike" spc="-1" dirty="0">
                <a:solidFill>
                  <a:srgbClr val="000000"/>
                </a:solidFill>
                <a:latin typeface="Arial"/>
                <a:ea typeface="Arial"/>
              </a:rPr>
              <a:t>A</a:t>
            </a:r>
            <a:endParaRPr lang="en-US" sz="1200" b="0" strike="noStrike" spc="-1" dirty="0">
              <a:latin typeface="Arial"/>
            </a:endParaRPr>
          </a:p>
        </p:txBody>
      </p:sp>
      <p:sp>
        <p:nvSpPr>
          <p:cNvPr id="187" name="Google Shape;172;p 3"/>
          <p:cNvSpPr/>
          <p:nvPr/>
        </p:nvSpPr>
        <p:spPr>
          <a:xfrm>
            <a:off x="74520" y="3528000"/>
            <a:ext cx="898200" cy="429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200" b="1" strike="noStrike" spc="-1" dirty="0">
                <a:solidFill>
                  <a:srgbClr val="000000"/>
                </a:solidFill>
                <a:latin typeface="Arial"/>
                <a:ea typeface="Arial"/>
              </a:rPr>
              <a:t>         D</a:t>
            </a:r>
            <a:r>
              <a:rPr lang="en-US" sz="1200" b="0" strike="noStrike" spc="-1" dirty="0">
                <a:solidFill>
                  <a:srgbClr val="000000"/>
                </a:solidFill>
                <a:latin typeface="Arial"/>
                <a:ea typeface="Arial"/>
              </a:rPr>
              <a:t> </a:t>
            </a:r>
            <a:endParaRPr lang="en-US" sz="1200" b="0" strike="noStrike" spc="-1" dirty="0">
              <a:latin typeface="Arial"/>
            </a:endParaRPr>
          </a:p>
        </p:txBody>
      </p:sp>
      <p:sp>
        <p:nvSpPr>
          <p:cNvPr id="188" name="Google Shape;172;p 4"/>
          <p:cNvSpPr/>
          <p:nvPr/>
        </p:nvSpPr>
        <p:spPr>
          <a:xfrm>
            <a:off x="3585102" y="1026582"/>
            <a:ext cx="358920" cy="429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200" b="1" strike="noStrike" spc="-1" dirty="0">
                <a:solidFill>
                  <a:srgbClr val="000000"/>
                </a:solidFill>
                <a:latin typeface="Arial"/>
                <a:ea typeface="Arial"/>
              </a:rPr>
              <a:t>C</a:t>
            </a:r>
            <a:r>
              <a:rPr lang="en-US" sz="1200" b="0" strike="noStrike" spc="-1" dirty="0">
                <a:solidFill>
                  <a:srgbClr val="000000"/>
                </a:solidFill>
                <a:latin typeface="Arial"/>
                <a:ea typeface="Arial"/>
              </a:rPr>
              <a:t> </a:t>
            </a:r>
            <a:endParaRPr lang="en-US" sz="1200" b="0" strike="noStrike" spc="-1" dirty="0">
              <a:latin typeface="Arial"/>
            </a:endParaRPr>
          </a:p>
        </p:txBody>
      </p:sp>
      <p:sp>
        <p:nvSpPr>
          <p:cNvPr id="189" name="Google Shape;172;p 5"/>
          <p:cNvSpPr/>
          <p:nvPr/>
        </p:nvSpPr>
        <p:spPr>
          <a:xfrm>
            <a:off x="74520" y="7200000"/>
            <a:ext cx="898200" cy="429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200" b="1" strike="noStrike" spc="-1" dirty="0">
                <a:solidFill>
                  <a:srgbClr val="000000"/>
                </a:solidFill>
                <a:latin typeface="Arial"/>
                <a:ea typeface="Arial"/>
              </a:rPr>
              <a:t>         E</a:t>
            </a:r>
            <a:r>
              <a:rPr lang="en-US" sz="1200" b="0" strike="noStrike" spc="-1" dirty="0">
                <a:solidFill>
                  <a:srgbClr val="000000"/>
                </a:solidFill>
                <a:latin typeface="Arial"/>
                <a:ea typeface="Arial"/>
              </a:rPr>
              <a:t> </a:t>
            </a:r>
            <a:endParaRPr lang="en-US" sz="1200" b="0" strike="noStrike" spc="-1" dirty="0">
              <a:latin typeface="Arial"/>
            </a:endParaRPr>
          </a:p>
        </p:txBody>
      </p:sp>
      <p:sp>
        <p:nvSpPr>
          <p:cNvPr id="209" name="Google Shape;238;p 7"/>
          <p:cNvSpPr/>
          <p:nvPr/>
        </p:nvSpPr>
        <p:spPr>
          <a:xfrm>
            <a:off x="2607780" y="11315332"/>
            <a:ext cx="1559880" cy="465480"/>
          </a:xfrm>
          <a:prstGeom prst="roundRect">
            <a:avLst>
              <a:gd name="adj" fmla="val 16667"/>
            </a:avLst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000" b="1" strike="noStrike" spc="-1" dirty="0">
                <a:solidFill>
                  <a:srgbClr val="000000"/>
                </a:solidFill>
                <a:latin typeface="Arial"/>
                <a:ea typeface="Arial"/>
              </a:rPr>
              <a:t>Input: Reads (FASTQ) and Reference (FASTA)</a:t>
            </a:r>
            <a:endParaRPr lang="en-US" sz="1000" b="0" strike="noStrike" spc="-1" dirty="0">
              <a:latin typeface="Arial"/>
            </a:endParaRPr>
          </a:p>
        </p:txBody>
      </p:sp>
      <p:sp>
        <p:nvSpPr>
          <p:cNvPr id="210" name="Google Shape;238;p 8"/>
          <p:cNvSpPr/>
          <p:nvPr/>
        </p:nvSpPr>
        <p:spPr>
          <a:xfrm>
            <a:off x="910200" y="11315332"/>
            <a:ext cx="1464840" cy="465480"/>
          </a:xfrm>
          <a:prstGeom prst="roundRect">
            <a:avLst>
              <a:gd name="adj" fmla="val 16667"/>
            </a:avLst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000" b="1" strike="noStrike" spc="-1" dirty="0">
                <a:solidFill>
                  <a:srgbClr val="000000"/>
                </a:solidFill>
                <a:latin typeface="Arial"/>
                <a:ea typeface="Arial"/>
              </a:rPr>
              <a:t>Output</a:t>
            </a:r>
            <a:r>
              <a:rPr lang="en-US" sz="1000" b="1" i="1" strike="noStrike" spc="-1" dirty="0">
                <a:solidFill>
                  <a:srgbClr val="000000"/>
                </a:solidFill>
                <a:latin typeface="Arial"/>
                <a:ea typeface="Arial"/>
              </a:rPr>
              <a:t>: Browser extensible data</a:t>
            </a:r>
            <a:r>
              <a:rPr lang="en-US" sz="1000" b="1" strike="noStrike" spc="-1" dirty="0">
                <a:solidFill>
                  <a:srgbClr val="000000"/>
                </a:solidFill>
                <a:latin typeface="Arial"/>
                <a:ea typeface="Arial"/>
              </a:rPr>
              <a:t> (BED)  </a:t>
            </a:r>
            <a:endParaRPr lang="en-US" sz="1000" b="0" strike="noStrike" spc="-1" dirty="0">
              <a:latin typeface="Arial"/>
            </a:endParaRPr>
          </a:p>
        </p:txBody>
      </p:sp>
      <p:sp>
        <p:nvSpPr>
          <p:cNvPr id="211" name="Google Shape;238;p 9"/>
          <p:cNvSpPr/>
          <p:nvPr/>
        </p:nvSpPr>
        <p:spPr>
          <a:xfrm>
            <a:off x="918746" y="11865752"/>
            <a:ext cx="1325520" cy="465480"/>
          </a:xfrm>
          <a:prstGeom prst="roundRect">
            <a:avLst>
              <a:gd name="adj" fmla="val 16667"/>
            </a:avLst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000" b="1" strike="noStrike" spc="-1" dirty="0">
                <a:solidFill>
                  <a:srgbClr val="000000"/>
                </a:solidFill>
                <a:latin typeface="Arial"/>
                <a:ea typeface="Arial"/>
              </a:rPr>
              <a:t>Final Output: </a:t>
            </a:r>
            <a:r>
              <a:rPr lang="en-US" sz="1000" b="1" i="1" strike="noStrike" spc="-1" dirty="0">
                <a:solidFill>
                  <a:srgbClr val="000000"/>
                </a:solidFill>
                <a:latin typeface="Arial"/>
                <a:ea typeface="Arial"/>
              </a:rPr>
              <a:t>tab separated values </a:t>
            </a:r>
            <a:r>
              <a:rPr lang="en-US" sz="1000" b="1" strike="noStrike" spc="-1" dirty="0">
                <a:solidFill>
                  <a:srgbClr val="000000"/>
                </a:solidFill>
                <a:latin typeface="Arial"/>
                <a:ea typeface="Arial"/>
              </a:rPr>
              <a:t>(TSV)  </a:t>
            </a:r>
            <a:endParaRPr lang="en-US" sz="1000" b="0" strike="noStrike" spc="-1" dirty="0">
              <a:latin typeface="Arial"/>
            </a:endParaRPr>
          </a:p>
        </p:txBody>
      </p:sp>
      <p:sp>
        <p:nvSpPr>
          <p:cNvPr id="212" name="Google Shape;238;p 10"/>
          <p:cNvSpPr/>
          <p:nvPr/>
        </p:nvSpPr>
        <p:spPr>
          <a:xfrm>
            <a:off x="6665270" y="11315332"/>
            <a:ext cx="780120" cy="465480"/>
          </a:xfrm>
          <a:prstGeom prst="roundRect">
            <a:avLst>
              <a:gd name="adj" fmla="val 0"/>
            </a:avLst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000" b="1" strike="noStrike" spc="-1" dirty="0">
                <a:solidFill>
                  <a:srgbClr val="000000"/>
                </a:solidFill>
                <a:latin typeface="Arial"/>
                <a:ea typeface="Arial"/>
              </a:rPr>
              <a:t>Process  </a:t>
            </a:r>
            <a:endParaRPr lang="en-US" sz="1000" b="0" strike="noStrike" spc="-1" dirty="0">
              <a:latin typeface="Arial"/>
            </a:endParaRPr>
          </a:p>
        </p:txBody>
      </p:sp>
      <p:sp>
        <p:nvSpPr>
          <p:cNvPr id="213" name="Google Shape;238;p 11"/>
          <p:cNvSpPr/>
          <p:nvPr/>
        </p:nvSpPr>
        <p:spPr>
          <a:xfrm>
            <a:off x="6214362" y="11404792"/>
            <a:ext cx="471240" cy="28656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14" name="Rombo 213"/>
          <p:cNvSpPr/>
          <p:nvPr/>
        </p:nvSpPr>
        <p:spPr>
          <a:xfrm>
            <a:off x="6199414" y="11944052"/>
            <a:ext cx="512280" cy="308880"/>
          </a:xfrm>
          <a:prstGeom prst="diamond">
            <a:avLst/>
          </a:prstGeom>
          <a:solidFill>
            <a:srgbClr val="FFFFFF"/>
          </a:solidFill>
          <a:ln w="1080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15" name="Google Shape;238;p 12"/>
          <p:cNvSpPr/>
          <p:nvPr/>
        </p:nvSpPr>
        <p:spPr>
          <a:xfrm>
            <a:off x="6658602" y="11865752"/>
            <a:ext cx="803880" cy="465480"/>
          </a:xfrm>
          <a:prstGeom prst="roundRect">
            <a:avLst>
              <a:gd name="adj" fmla="val 16667"/>
            </a:avLst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000" b="1" strike="noStrike" spc="-1" dirty="0">
                <a:solidFill>
                  <a:srgbClr val="000000"/>
                </a:solidFill>
                <a:latin typeface="Arial"/>
                <a:ea typeface="Arial"/>
              </a:rPr>
              <a:t>Decision </a:t>
            </a:r>
            <a:endParaRPr lang="en-US" sz="1000" b="0" strike="noStrike" spc="-1" dirty="0">
              <a:latin typeface="Arial"/>
            </a:endParaRPr>
          </a:p>
        </p:txBody>
      </p:sp>
      <p:grpSp>
        <p:nvGrpSpPr>
          <p:cNvPr id="216" name="Grupo 215"/>
          <p:cNvGrpSpPr/>
          <p:nvPr/>
        </p:nvGrpSpPr>
        <p:grpSpPr>
          <a:xfrm>
            <a:off x="4081594" y="11924858"/>
            <a:ext cx="321866" cy="347268"/>
            <a:chOff x="3883320" y="11939400"/>
            <a:chExt cx="344880" cy="414720"/>
          </a:xfrm>
        </p:grpSpPr>
        <p:sp>
          <p:nvSpPr>
            <p:cNvPr id="217" name="Google Shape;195;p 4"/>
            <p:cNvSpPr/>
            <p:nvPr/>
          </p:nvSpPr>
          <p:spPr>
            <a:xfrm flipH="1">
              <a:off x="3883320" y="12000600"/>
              <a:ext cx="344880" cy="10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360">
              <a:solidFill>
                <a:srgbClr val="333333"/>
              </a:solidFill>
              <a:prstDash val="dash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18" name="Google Shape;237;p 6"/>
            <p:cNvSpPr/>
            <p:nvPr/>
          </p:nvSpPr>
          <p:spPr>
            <a:xfrm>
              <a:off x="4223520" y="11939400"/>
              <a:ext cx="720" cy="41472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360">
              <a:solidFill>
                <a:srgbClr val="333333"/>
              </a:solidFill>
              <a:prstDash val="dash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219" name="Google Shape;238;p 13"/>
          <p:cNvSpPr/>
          <p:nvPr/>
        </p:nvSpPr>
        <p:spPr>
          <a:xfrm>
            <a:off x="4428274" y="11865752"/>
            <a:ext cx="1660106" cy="465480"/>
          </a:xfrm>
          <a:prstGeom prst="roundRect">
            <a:avLst>
              <a:gd name="adj" fmla="val 16667"/>
            </a:avLst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000" b="1" strike="noStrike" spc="-1" dirty="0">
                <a:solidFill>
                  <a:srgbClr val="000000"/>
                </a:solidFill>
                <a:latin typeface="Arial"/>
                <a:ea typeface="Arial"/>
              </a:rPr>
              <a:t>Program name </a:t>
            </a:r>
            <a:r>
              <a:rPr lang="en-US" sz="1000" b="1" spc="-1" dirty="0">
                <a:solidFill>
                  <a:srgbClr val="000000"/>
                </a:solidFill>
                <a:ea typeface="Arial"/>
              </a:rPr>
              <a:t>and description / </a:t>
            </a:r>
            <a:r>
              <a:rPr lang="en-US" sz="1000" b="1" strike="noStrike" spc="-1" dirty="0">
                <a:solidFill>
                  <a:srgbClr val="000000"/>
                </a:solidFill>
                <a:latin typeface="Arial"/>
                <a:ea typeface="Arial"/>
              </a:rPr>
              <a:t>output file characteristics  </a:t>
            </a:r>
            <a:endParaRPr lang="en-US" sz="1000" b="0" strike="noStrike" spc="-1" dirty="0">
              <a:latin typeface="Arial"/>
            </a:endParaRPr>
          </a:p>
        </p:txBody>
      </p:sp>
      <p:sp>
        <p:nvSpPr>
          <p:cNvPr id="220" name="Google Shape;169;p 6"/>
          <p:cNvSpPr/>
          <p:nvPr/>
        </p:nvSpPr>
        <p:spPr>
          <a:xfrm rot="5400000">
            <a:off x="4252762" y="11447994"/>
            <a:ext cx="232200" cy="200156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6769"/>
                </a:moveTo>
                <a:lnTo>
                  <a:pt x="2975" y="6769"/>
                </a:lnTo>
                <a:lnTo>
                  <a:pt x="2975" y="0"/>
                </a:lnTo>
                <a:lnTo>
                  <a:pt x="21600" y="10800"/>
                </a:lnTo>
                <a:lnTo>
                  <a:pt x="2975" y="21600"/>
                </a:lnTo>
                <a:lnTo>
                  <a:pt x="2975" y="14831"/>
                </a:lnTo>
                <a:lnTo>
                  <a:pt x="0" y="14831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6350">
            <a:solidFill>
              <a:schemeClr val="tx1"/>
            </a:solidFill>
            <a:prstDash val="solid"/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1" name="Google Shape;238;p 14"/>
          <p:cNvSpPr/>
          <p:nvPr/>
        </p:nvSpPr>
        <p:spPr>
          <a:xfrm>
            <a:off x="4428274" y="11336932"/>
            <a:ext cx="1160280" cy="422280"/>
          </a:xfrm>
          <a:prstGeom prst="roundRect">
            <a:avLst>
              <a:gd name="adj" fmla="val 16667"/>
            </a:avLst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000" b="1" strike="noStrike" spc="-1" dirty="0">
                <a:solidFill>
                  <a:srgbClr val="000000"/>
                </a:solidFill>
                <a:latin typeface="Arial"/>
                <a:ea typeface="Arial"/>
              </a:rPr>
              <a:t>Work flow</a:t>
            </a:r>
            <a:endParaRPr lang="en-US" sz="1000" b="0" strike="noStrike" spc="-1" dirty="0">
              <a:latin typeface="Arial"/>
            </a:endParaRPr>
          </a:p>
        </p:txBody>
      </p:sp>
      <p:sp>
        <p:nvSpPr>
          <p:cNvPr id="222" name="Rectángulo 221"/>
          <p:cNvSpPr/>
          <p:nvPr/>
        </p:nvSpPr>
        <p:spPr>
          <a:xfrm flipH="1">
            <a:off x="219310" y="1835460"/>
            <a:ext cx="118800" cy="735813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tx1"/>
            </a:solidFill>
            <a:prstDash val="soli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3" name="Google Shape;238;p 16"/>
          <p:cNvSpPr/>
          <p:nvPr/>
        </p:nvSpPr>
        <p:spPr>
          <a:xfrm>
            <a:off x="2123280" y="9469080"/>
            <a:ext cx="1258200" cy="46548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000" b="1" strike="noStrike" spc="-1" dirty="0">
                <a:solidFill>
                  <a:srgbClr val="000000"/>
                </a:solidFill>
                <a:latin typeface="Arial"/>
                <a:ea typeface="Arial"/>
              </a:rPr>
              <a:t>Filtering out LPERs</a:t>
            </a:r>
            <a:endParaRPr lang="en-US" sz="1000" b="0" strike="noStrike" spc="-1" dirty="0">
              <a:latin typeface="Arial"/>
            </a:endParaRPr>
          </a:p>
        </p:txBody>
      </p:sp>
      <p:sp>
        <p:nvSpPr>
          <p:cNvPr id="225" name="Google Shape;238;p 15"/>
          <p:cNvSpPr/>
          <p:nvPr/>
        </p:nvSpPr>
        <p:spPr>
          <a:xfrm>
            <a:off x="2123280" y="8874016"/>
            <a:ext cx="1258200" cy="46548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000" b="1" strike="noStrike" spc="-1" dirty="0">
                <a:solidFill>
                  <a:srgbClr val="000000"/>
                </a:solidFill>
                <a:latin typeface="Arial"/>
                <a:ea typeface="Arial"/>
              </a:rPr>
              <a:t>Read Name</a:t>
            </a:r>
          </a:p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000" b="1" spc="-1" dirty="0">
                <a:solidFill>
                  <a:srgbClr val="000000"/>
                </a:solidFill>
                <a:latin typeface="Arial"/>
              </a:rPr>
              <a:t>Extraction</a:t>
            </a:r>
            <a:endParaRPr lang="en-US" sz="1000" b="0" strike="noStrike" spc="-1" dirty="0">
              <a:latin typeface="Arial"/>
            </a:endParaRPr>
          </a:p>
        </p:txBody>
      </p:sp>
      <p:sp>
        <p:nvSpPr>
          <p:cNvPr id="227" name="Flecha: hacia la izquierda 226"/>
          <p:cNvSpPr/>
          <p:nvPr/>
        </p:nvSpPr>
        <p:spPr>
          <a:xfrm flipH="1">
            <a:off x="338110" y="9030946"/>
            <a:ext cx="1782502" cy="202893"/>
          </a:xfrm>
          <a:prstGeom prst="leftArrow">
            <a:avLst>
              <a:gd name="adj1" fmla="val 58882"/>
              <a:gd name="adj2" fmla="val 84790"/>
            </a:avLst>
          </a:prstGeom>
          <a:solidFill>
            <a:schemeClr val="bg1">
              <a:lumMod val="85000"/>
            </a:schemeClr>
          </a:solidFill>
          <a:ln w="6350">
            <a:solidFill>
              <a:schemeClr val="tx1"/>
            </a:solidFill>
            <a:prstDash val="soli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2" name="Google Shape;106;p 1"/>
          <p:cNvSpPr/>
          <p:nvPr/>
        </p:nvSpPr>
        <p:spPr>
          <a:xfrm>
            <a:off x="559800" y="1044000"/>
            <a:ext cx="3057480" cy="2410920"/>
          </a:xfrm>
          <a:prstGeom prst="rect">
            <a:avLst/>
          </a:prstGeom>
          <a:noFill/>
          <a:ln w="9360" cap="rnd">
            <a:solidFill>
              <a:srgbClr val="000000"/>
            </a:solidFill>
            <a:prstDash val="lgDash"/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9" name="Rectángulo 228"/>
          <p:cNvSpPr/>
          <p:nvPr/>
        </p:nvSpPr>
        <p:spPr>
          <a:xfrm flipH="1">
            <a:off x="218160" y="1809826"/>
            <a:ext cx="532800" cy="118800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tx1"/>
            </a:solidFill>
            <a:prstDash val="soli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4" name="Google Shape;235;p 3"/>
          <p:cNvSpPr/>
          <p:nvPr/>
        </p:nvSpPr>
        <p:spPr>
          <a:xfrm flipH="1">
            <a:off x="3384360" y="9042840"/>
            <a:ext cx="360720" cy="1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333333"/>
            </a:solidFill>
            <a:prstDash val="dash"/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5" name="Google Shape;236;p 3"/>
          <p:cNvSpPr/>
          <p:nvPr/>
        </p:nvSpPr>
        <p:spPr>
          <a:xfrm>
            <a:off x="3708360" y="8934840"/>
            <a:ext cx="946440" cy="429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200" b="0" strike="noStrike" spc="-1" dirty="0">
                <a:solidFill>
                  <a:srgbClr val="000000"/>
                </a:solidFill>
                <a:latin typeface="Arial"/>
                <a:ea typeface="Arial"/>
              </a:rPr>
              <a:t>AWK</a:t>
            </a:r>
            <a:endParaRPr lang="en-US" sz="1200" b="0" strike="noStrike" spc="-1" dirty="0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en-US" sz="800" b="0" strike="noStrike" spc="-1" dirty="0">
              <a:latin typeface="Arial"/>
            </a:endParaRPr>
          </a:p>
        </p:txBody>
      </p:sp>
      <p:sp>
        <p:nvSpPr>
          <p:cNvPr id="236" name="Google Shape;237;p 7"/>
          <p:cNvSpPr/>
          <p:nvPr/>
        </p:nvSpPr>
        <p:spPr>
          <a:xfrm>
            <a:off x="3745800" y="8970480"/>
            <a:ext cx="1080" cy="306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333333"/>
            </a:solidFill>
            <a:prstDash val="dash"/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7" name="Google Shape;235;p 4"/>
          <p:cNvSpPr/>
          <p:nvPr/>
        </p:nvSpPr>
        <p:spPr>
          <a:xfrm flipH="1">
            <a:off x="3381840" y="9618840"/>
            <a:ext cx="360720" cy="1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333333"/>
            </a:solidFill>
            <a:prstDash val="dash"/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8" name="Google Shape;236;p 4"/>
          <p:cNvSpPr/>
          <p:nvPr/>
        </p:nvSpPr>
        <p:spPr>
          <a:xfrm>
            <a:off x="3705840" y="9510840"/>
            <a:ext cx="946440" cy="429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200" b="0" strike="noStrike" spc="-1" dirty="0">
                <a:solidFill>
                  <a:srgbClr val="000000"/>
                </a:solidFill>
                <a:latin typeface="Arial"/>
                <a:ea typeface="Arial"/>
              </a:rPr>
              <a:t>grep</a:t>
            </a:r>
            <a:endParaRPr lang="en-US" sz="1200" b="0" strike="noStrike" spc="-1" dirty="0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en-US" sz="800" b="0" strike="noStrike" spc="-1" dirty="0">
              <a:latin typeface="Arial"/>
            </a:endParaRPr>
          </a:p>
        </p:txBody>
      </p:sp>
      <p:sp>
        <p:nvSpPr>
          <p:cNvPr id="239" name="Google Shape;237;p 8"/>
          <p:cNvSpPr/>
          <p:nvPr/>
        </p:nvSpPr>
        <p:spPr>
          <a:xfrm>
            <a:off x="3743280" y="9546480"/>
            <a:ext cx="1080" cy="306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333333"/>
            </a:solidFill>
            <a:prstDash val="dash"/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7" name="Google Shape;238;p 17"/>
          <p:cNvSpPr/>
          <p:nvPr/>
        </p:nvSpPr>
        <p:spPr>
          <a:xfrm>
            <a:off x="2575646" y="11865752"/>
            <a:ext cx="1408320" cy="465480"/>
          </a:xfrm>
          <a:prstGeom prst="roundRect">
            <a:avLst>
              <a:gd name="adj" fmla="val 16667"/>
            </a:avLst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000" b="1" strike="noStrike" spc="-1" dirty="0">
                <a:solidFill>
                  <a:srgbClr val="000000"/>
                </a:solidFill>
                <a:latin typeface="Arial"/>
                <a:ea typeface="Arial"/>
              </a:rPr>
              <a:t>Input/Output: Binary Alignment Map (BAM) </a:t>
            </a:r>
            <a:endParaRPr lang="en-US" sz="1000" b="0" strike="noStrike" spc="-1" dirty="0">
              <a:latin typeface="Arial"/>
            </a:endParaRPr>
          </a:p>
        </p:txBody>
      </p:sp>
      <p:sp>
        <p:nvSpPr>
          <p:cNvPr id="248" name="Google Shape;238;p 18"/>
          <p:cNvSpPr/>
          <p:nvPr/>
        </p:nvSpPr>
        <p:spPr>
          <a:xfrm>
            <a:off x="3743280" y="9989640"/>
            <a:ext cx="1258200" cy="47052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000" b="1" strike="noStrike" spc="-1" dirty="0">
                <a:solidFill>
                  <a:srgbClr val="000000"/>
                </a:solidFill>
                <a:latin typeface="Arial"/>
                <a:ea typeface="Arial"/>
              </a:rPr>
              <a:t>SV algorithm calling  </a:t>
            </a:r>
            <a:endParaRPr lang="en-US" sz="1000" b="0" strike="noStrike" spc="-1" dirty="0">
              <a:latin typeface="Arial"/>
            </a:endParaRPr>
          </a:p>
        </p:txBody>
      </p:sp>
      <p:sp>
        <p:nvSpPr>
          <p:cNvPr id="250" name="Flecha: hacia la izquierda 249"/>
          <p:cNvSpPr/>
          <p:nvPr/>
        </p:nvSpPr>
        <p:spPr>
          <a:xfrm flipH="1">
            <a:off x="2946280" y="10133640"/>
            <a:ext cx="849640" cy="178920"/>
          </a:xfrm>
          <a:prstGeom prst="leftArrow">
            <a:avLst>
              <a:gd name="adj1" fmla="val 58882"/>
              <a:gd name="adj2" fmla="val 84790"/>
            </a:avLst>
          </a:prstGeom>
          <a:solidFill>
            <a:schemeClr val="bg1">
              <a:lumMod val="85000"/>
            </a:schemeClr>
          </a:solidFill>
          <a:ln w="6350">
            <a:solidFill>
              <a:schemeClr val="tx1"/>
            </a:solidFill>
            <a:prstDash val="soli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60" name="Google Shape;235;p 5"/>
          <p:cNvSpPr/>
          <p:nvPr/>
        </p:nvSpPr>
        <p:spPr>
          <a:xfrm flipH="1">
            <a:off x="5001840" y="10089360"/>
            <a:ext cx="360720" cy="1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333333"/>
            </a:solidFill>
            <a:prstDash val="dash"/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61" name="Google Shape;236;p 5"/>
          <p:cNvSpPr/>
          <p:nvPr/>
        </p:nvSpPr>
        <p:spPr>
          <a:xfrm>
            <a:off x="5325840" y="9981360"/>
            <a:ext cx="946440" cy="66772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200" b="0" strike="noStrike" spc="-1" dirty="0">
                <a:solidFill>
                  <a:srgbClr val="000000"/>
                </a:solidFill>
                <a:latin typeface="Arial"/>
                <a:ea typeface="Arial"/>
              </a:rPr>
              <a:t>Lumpy</a:t>
            </a:r>
            <a:endParaRPr lang="en-US" sz="1200" b="0" strike="noStrike" spc="-1" dirty="0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200" b="0" strike="noStrike" spc="-1" dirty="0" err="1">
                <a:solidFill>
                  <a:srgbClr val="000000"/>
                </a:solidFill>
                <a:latin typeface="Arial"/>
                <a:ea typeface="Arial"/>
              </a:rPr>
              <a:t>SvABA</a:t>
            </a:r>
            <a:endParaRPr lang="en-US" sz="1200" b="0" strike="noStrike" spc="-1" dirty="0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200" b="0" strike="noStrike" spc="-1" dirty="0">
                <a:solidFill>
                  <a:srgbClr val="000000"/>
                </a:solidFill>
                <a:latin typeface="Arial"/>
                <a:ea typeface="Arial"/>
              </a:rPr>
              <a:t>GATK </a:t>
            </a:r>
            <a:endParaRPr lang="en-US" sz="1200" b="0" strike="noStrike" spc="-1" dirty="0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en-US" sz="800" b="0" strike="noStrike" spc="-1" dirty="0">
              <a:latin typeface="Arial"/>
            </a:endParaRPr>
          </a:p>
        </p:txBody>
      </p:sp>
      <p:sp>
        <p:nvSpPr>
          <p:cNvPr id="262" name="Google Shape;237;p 9"/>
          <p:cNvSpPr/>
          <p:nvPr/>
        </p:nvSpPr>
        <p:spPr>
          <a:xfrm>
            <a:off x="5363280" y="10017000"/>
            <a:ext cx="360" cy="5713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333333"/>
            </a:solidFill>
            <a:prstDash val="dash"/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70" name="Google Shape;172;p 6"/>
          <p:cNvSpPr/>
          <p:nvPr/>
        </p:nvSpPr>
        <p:spPr>
          <a:xfrm>
            <a:off x="74520" y="8784000"/>
            <a:ext cx="898200" cy="429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200" b="1" strike="noStrike" spc="-1" dirty="0">
                <a:solidFill>
                  <a:srgbClr val="000000"/>
                </a:solidFill>
                <a:latin typeface="Arial"/>
                <a:ea typeface="Arial"/>
              </a:rPr>
              <a:t>         F</a:t>
            </a:r>
            <a:r>
              <a:rPr lang="en-US" sz="1200" b="0" strike="noStrike" spc="-1" dirty="0">
                <a:solidFill>
                  <a:srgbClr val="000000"/>
                </a:solidFill>
                <a:latin typeface="Arial"/>
                <a:ea typeface="Arial"/>
              </a:rPr>
              <a:t> </a:t>
            </a:r>
            <a:endParaRPr lang="en-US" sz="1200" b="0" strike="noStrike" spc="-1" dirty="0">
              <a:latin typeface="Arial"/>
            </a:endParaRPr>
          </a:p>
        </p:txBody>
      </p:sp>
      <p:grpSp>
        <p:nvGrpSpPr>
          <p:cNvPr id="3" name="Grupo 2">
            <a:extLst>
              <a:ext uri="{FF2B5EF4-FFF2-40B4-BE49-F238E27FC236}">
                <a16:creationId xmlns:a16="http://schemas.microsoft.com/office/drawing/2014/main" id="{125D4512-702A-DE47-CACD-2ABD6683AA04}"/>
              </a:ext>
            </a:extLst>
          </p:cNvPr>
          <p:cNvGrpSpPr/>
          <p:nvPr/>
        </p:nvGrpSpPr>
        <p:grpSpPr>
          <a:xfrm>
            <a:off x="2402044" y="174607"/>
            <a:ext cx="504000" cy="560520"/>
            <a:chOff x="4261320" y="169920"/>
            <a:chExt cx="504000" cy="560520"/>
          </a:xfrm>
        </p:grpSpPr>
        <p:sp>
          <p:nvSpPr>
            <p:cNvPr id="4" name="Google Shape;197;p2">
              <a:extLst>
                <a:ext uri="{FF2B5EF4-FFF2-40B4-BE49-F238E27FC236}">
                  <a16:creationId xmlns:a16="http://schemas.microsoft.com/office/drawing/2014/main" id="{8F8B8FF1-5B43-26C7-1E23-0313425946F6}"/>
                </a:ext>
              </a:extLst>
            </p:cNvPr>
            <p:cNvSpPr/>
            <p:nvPr/>
          </p:nvSpPr>
          <p:spPr>
            <a:xfrm>
              <a:off x="4326120" y="187200"/>
              <a:ext cx="351000" cy="436680"/>
            </a:xfrm>
            <a:prstGeom prst="rect">
              <a:avLst/>
            </a:prstGeom>
            <a:noFill/>
            <a:ln w="9360">
              <a:solidFill>
                <a:schemeClr val="tx1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5" name="Google Shape;198;p2">
              <a:extLst>
                <a:ext uri="{FF2B5EF4-FFF2-40B4-BE49-F238E27FC236}">
                  <a16:creationId xmlns:a16="http://schemas.microsoft.com/office/drawing/2014/main" id="{F712DC02-4EB4-F546-24A3-719464ABB9E7}"/>
                </a:ext>
              </a:extLst>
            </p:cNvPr>
            <p:cNvPicPr/>
            <p:nvPr/>
          </p:nvPicPr>
          <p:blipFill>
            <a:blip r:embed="rId2"/>
            <a:srcRect b="26621"/>
            <a:stretch/>
          </p:blipFill>
          <p:spPr>
            <a:xfrm>
              <a:off x="4339800" y="252720"/>
              <a:ext cx="328320" cy="29196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6" name="Google Shape;199;p2">
              <a:extLst>
                <a:ext uri="{FF2B5EF4-FFF2-40B4-BE49-F238E27FC236}">
                  <a16:creationId xmlns:a16="http://schemas.microsoft.com/office/drawing/2014/main" id="{9D833DEB-5B9C-18DD-964A-D0CF2302D6A9}"/>
                </a:ext>
              </a:extLst>
            </p:cNvPr>
            <p:cNvSpPr/>
            <p:nvPr/>
          </p:nvSpPr>
          <p:spPr>
            <a:xfrm rot="8103000">
              <a:off x="4330800" y="207720"/>
              <a:ext cx="71640" cy="406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360">
              <a:solidFill>
                <a:schemeClr val="bg1">
                  <a:lumMod val="65000"/>
                </a:schemeClr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" name="Google Shape;200;p2">
              <a:extLst>
                <a:ext uri="{FF2B5EF4-FFF2-40B4-BE49-F238E27FC236}">
                  <a16:creationId xmlns:a16="http://schemas.microsoft.com/office/drawing/2014/main" id="{DD3FD894-4F6E-4D37-9C0E-2C7F2278EE7F}"/>
                </a:ext>
              </a:extLst>
            </p:cNvPr>
            <p:cNvSpPr/>
            <p:nvPr/>
          </p:nvSpPr>
          <p:spPr>
            <a:xfrm rot="18913800">
              <a:off x="4289040" y="169920"/>
              <a:ext cx="79200" cy="4680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FFFFF"/>
            </a:solidFill>
            <a:ln w="9360">
              <a:solidFill>
                <a:srgbClr val="FFFFFF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" name="Google Shape;201;p2">
              <a:extLst>
                <a:ext uri="{FF2B5EF4-FFF2-40B4-BE49-F238E27FC236}">
                  <a16:creationId xmlns:a16="http://schemas.microsoft.com/office/drawing/2014/main" id="{556B2FA0-F50A-A0F4-F40B-BA05E4B536A1}"/>
                </a:ext>
              </a:extLst>
            </p:cNvPr>
            <p:cNvSpPr/>
            <p:nvPr/>
          </p:nvSpPr>
          <p:spPr>
            <a:xfrm>
              <a:off x="4337280" y="546120"/>
              <a:ext cx="330840" cy="70920"/>
            </a:xfrm>
            <a:prstGeom prst="rect">
              <a:avLst/>
            </a:prstGeom>
            <a:solidFill>
              <a:schemeClr val="bg1">
                <a:lumMod val="65000"/>
                <a:alpha val="47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" name="Google Shape;202;p2">
              <a:extLst>
                <a:ext uri="{FF2B5EF4-FFF2-40B4-BE49-F238E27FC236}">
                  <a16:creationId xmlns:a16="http://schemas.microsoft.com/office/drawing/2014/main" id="{600B54E5-3BC9-6687-FB96-A1EBFC43F287}"/>
                </a:ext>
              </a:extLst>
            </p:cNvPr>
            <p:cNvSpPr/>
            <p:nvPr/>
          </p:nvSpPr>
          <p:spPr>
            <a:xfrm>
              <a:off x="4261320" y="498240"/>
              <a:ext cx="504000" cy="23220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 algn="ctr">
                <a:lnSpc>
                  <a:spcPct val="100000"/>
                </a:lnSpc>
                <a:buNone/>
                <a:tabLst>
                  <a:tab pos="0" algn="l"/>
                </a:tabLst>
              </a:pPr>
              <a:r>
                <a:rPr lang="en-US" sz="500" b="0" strike="noStrike" spc="-1" dirty="0">
                  <a:latin typeface="Arial"/>
                  <a:ea typeface="Arial"/>
                </a:rPr>
                <a:t>FASTQ</a:t>
              </a:r>
              <a:endParaRPr lang="en-US" sz="500" b="0" strike="noStrike" spc="-1" dirty="0">
                <a:latin typeface="Arial"/>
              </a:endParaRPr>
            </a:p>
          </p:txBody>
        </p:sp>
      </p:grpSp>
      <p:grpSp>
        <p:nvGrpSpPr>
          <p:cNvPr id="17" name="Grupo 16">
            <a:extLst>
              <a:ext uri="{FF2B5EF4-FFF2-40B4-BE49-F238E27FC236}">
                <a16:creationId xmlns:a16="http://schemas.microsoft.com/office/drawing/2014/main" id="{B296D7C7-9DFF-9D62-0AC2-2B0AD240CE7E}"/>
              </a:ext>
            </a:extLst>
          </p:cNvPr>
          <p:cNvGrpSpPr/>
          <p:nvPr/>
        </p:nvGrpSpPr>
        <p:grpSpPr>
          <a:xfrm>
            <a:off x="4093524" y="2778990"/>
            <a:ext cx="504000" cy="560520"/>
            <a:chOff x="4261320" y="169920"/>
            <a:chExt cx="504000" cy="560520"/>
          </a:xfrm>
        </p:grpSpPr>
        <p:sp>
          <p:nvSpPr>
            <p:cNvPr id="18" name="Google Shape;197;p2">
              <a:extLst>
                <a:ext uri="{FF2B5EF4-FFF2-40B4-BE49-F238E27FC236}">
                  <a16:creationId xmlns:a16="http://schemas.microsoft.com/office/drawing/2014/main" id="{A0A3D50E-929F-3320-06D4-0A2DF3DCC0F7}"/>
                </a:ext>
              </a:extLst>
            </p:cNvPr>
            <p:cNvSpPr/>
            <p:nvPr/>
          </p:nvSpPr>
          <p:spPr>
            <a:xfrm>
              <a:off x="4326120" y="187200"/>
              <a:ext cx="351000" cy="436680"/>
            </a:xfrm>
            <a:prstGeom prst="rect">
              <a:avLst/>
            </a:prstGeom>
            <a:noFill/>
            <a:ln w="9360">
              <a:solidFill>
                <a:schemeClr val="tx1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19" name="Google Shape;198;p2">
              <a:extLst>
                <a:ext uri="{FF2B5EF4-FFF2-40B4-BE49-F238E27FC236}">
                  <a16:creationId xmlns:a16="http://schemas.microsoft.com/office/drawing/2014/main" id="{D91066D6-66CD-2836-6F94-A9FF693FB357}"/>
                </a:ext>
              </a:extLst>
            </p:cNvPr>
            <p:cNvPicPr/>
            <p:nvPr/>
          </p:nvPicPr>
          <p:blipFill>
            <a:blip r:embed="rId2"/>
            <a:srcRect b="26621"/>
            <a:stretch/>
          </p:blipFill>
          <p:spPr>
            <a:xfrm>
              <a:off x="4339800" y="252720"/>
              <a:ext cx="328320" cy="29196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20" name="Google Shape;199;p2">
              <a:extLst>
                <a:ext uri="{FF2B5EF4-FFF2-40B4-BE49-F238E27FC236}">
                  <a16:creationId xmlns:a16="http://schemas.microsoft.com/office/drawing/2014/main" id="{AC391CBA-AF79-9890-7906-564C0E064ED3}"/>
                </a:ext>
              </a:extLst>
            </p:cNvPr>
            <p:cNvSpPr/>
            <p:nvPr/>
          </p:nvSpPr>
          <p:spPr>
            <a:xfrm rot="8103000">
              <a:off x="4330800" y="207720"/>
              <a:ext cx="71640" cy="406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360">
              <a:solidFill>
                <a:schemeClr val="bg1">
                  <a:lumMod val="65000"/>
                </a:schemeClr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1" name="Google Shape;200;p2">
              <a:extLst>
                <a:ext uri="{FF2B5EF4-FFF2-40B4-BE49-F238E27FC236}">
                  <a16:creationId xmlns:a16="http://schemas.microsoft.com/office/drawing/2014/main" id="{03C41434-D831-7E90-D95B-E57D8F382C65}"/>
                </a:ext>
              </a:extLst>
            </p:cNvPr>
            <p:cNvSpPr/>
            <p:nvPr/>
          </p:nvSpPr>
          <p:spPr>
            <a:xfrm rot="18913800">
              <a:off x="4289040" y="169920"/>
              <a:ext cx="79200" cy="4680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FFFFF"/>
            </a:solidFill>
            <a:ln w="9360">
              <a:solidFill>
                <a:srgbClr val="FFFFFF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" name="Google Shape;201;p2">
              <a:extLst>
                <a:ext uri="{FF2B5EF4-FFF2-40B4-BE49-F238E27FC236}">
                  <a16:creationId xmlns:a16="http://schemas.microsoft.com/office/drawing/2014/main" id="{C9433270-0F2C-7DA9-C3DF-156FF15E8C4D}"/>
                </a:ext>
              </a:extLst>
            </p:cNvPr>
            <p:cNvSpPr/>
            <p:nvPr/>
          </p:nvSpPr>
          <p:spPr>
            <a:xfrm>
              <a:off x="4337280" y="546120"/>
              <a:ext cx="330840" cy="70920"/>
            </a:xfrm>
            <a:prstGeom prst="rect">
              <a:avLst/>
            </a:prstGeom>
            <a:solidFill>
              <a:schemeClr val="bg1">
                <a:lumMod val="65000"/>
                <a:alpha val="47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" name="Google Shape;202;p2">
              <a:extLst>
                <a:ext uri="{FF2B5EF4-FFF2-40B4-BE49-F238E27FC236}">
                  <a16:creationId xmlns:a16="http://schemas.microsoft.com/office/drawing/2014/main" id="{8D888846-5271-EED9-FA21-7DC04488474F}"/>
                </a:ext>
              </a:extLst>
            </p:cNvPr>
            <p:cNvSpPr/>
            <p:nvPr/>
          </p:nvSpPr>
          <p:spPr>
            <a:xfrm>
              <a:off x="4261320" y="498240"/>
              <a:ext cx="504000" cy="23220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 algn="ctr">
                <a:lnSpc>
                  <a:spcPct val="100000"/>
                </a:lnSpc>
                <a:buNone/>
                <a:tabLst>
                  <a:tab pos="0" algn="l"/>
                </a:tabLst>
              </a:pPr>
              <a:r>
                <a:rPr lang="en-US" sz="500" b="0" strike="noStrike" spc="-1" dirty="0">
                  <a:latin typeface="Arial"/>
                  <a:ea typeface="Arial"/>
                </a:rPr>
                <a:t>BED</a:t>
              </a:r>
              <a:endParaRPr lang="en-US" sz="500" b="0" strike="noStrike" spc="-1" dirty="0">
                <a:latin typeface="Arial"/>
              </a:endParaRPr>
            </a:p>
          </p:txBody>
        </p:sp>
      </p:grpSp>
      <p:grpSp>
        <p:nvGrpSpPr>
          <p:cNvPr id="10" name="Grupo 9">
            <a:extLst>
              <a:ext uri="{FF2B5EF4-FFF2-40B4-BE49-F238E27FC236}">
                <a16:creationId xmlns:a16="http://schemas.microsoft.com/office/drawing/2014/main" id="{4C6478A1-CED4-76E6-09F6-A09B9CC61013}"/>
              </a:ext>
            </a:extLst>
          </p:cNvPr>
          <p:cNvGrpSpPr/>
          <p:nvPr/>
        </p:nvGrpSpPr>
        <p:grpSpPr>
          <a:xfrm>
            <a:off x="4116974" y="1606680"/>
            <a:ext cx="504000" cy="560520"/>
            <a:chOff x="4261320" y="169920"/>
            <a:chExt cx="504000" cy="560520"/>
          </a:xfrm>
        </p:grpSpPr>
        <p:sp>
          <p:nvSpPr>
            <p:cNvPr id="11" name="Google Shape;197;p2">
              <a:extLst>
                <a:ext uri="{FF2B5EF4-FFF2-40B4-BE49-F238E27FC236}">
                  <a16:creationId xmlns:a16="http://schemas.microsoft.com/office/drawing/2014/main" id="{202741D9-B7DF-89D8-F673-261951F9A799}"/>
                </a:ext>
              </a:extLst>
            </p:cNvPr>
            <p:cNvSpPr/>
            <p:nvPr/>
          </p:nvSpPr>
          <p:spPr>
            <a:xfrm>
              <a:off x="4326120" y="187200"/>
              <a:ext cx="351000" cy="436680"/>
            </a:xfrm>
            <a:prstGeom prst="rect">
              <a:avLst/>
            </a:prstGeom>
            <a:noFill/>
            <a:ln w="9360">
              <a:solidFill>
                <a:schemeClr val="tx1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12" name="Google Shape;198;p2">
              <a:extLst>
                <a:ext uri="{FF2B5EF4-FFF2-40B4-BE49-F238E27FC236}">
                  <a16:creationId xmlns:a16="http://schemas.microsoft.com/office/drawing/2014/main" id="{C6579261-3D80-75DA-2706-A4B63799A442}"/>
                </a:ext>
              </a:extLst>
            </p:cNvPr>
            <p:cNvPicPr/>
            <p:nvPr/>
          </p:nvPicPr>
          <p:blipFill>
            <a:blip r:embed="rId2"/>
            <a:srcRect b="26621"/>
            <a:stretch/>
          </p:blipFill>
          <p:spPr>
            <a:xfrm>
              <a:off x="4339800" y="252720"/>
              <a:ext cx="328320" cy="29196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13" name="Google Shape;199;p2">
              <a:extLst>
                <a:ext uri="{FF2B5EF4-FFF2-40B4-BE49-F238E27FC236}">
                  <a16:creationId xmlns:a16="http://schemas.microsoft.com/office/drawing/2014/main" id="{451217B4-D3E0-46F2-E798-55B627212D8D}"/>
                </a:ext>
              </a:extLst>
            </p:cNvPr>
            <p:cNvSpPr/>
            <p:nvPr/>
          </p:nvSpPr>
          <p:spPr>
            <a:xfrm rot="8103000">
              <a:off x="4330800" y="207720"/>
              <a:ext cx="71640" cy="406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360">
              <a:solidFill>
                <a:schemeClr val="bg1">
                  <a:lumMod val="65000"/>
                </a:schemeClr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" name="Google Shape;200;p2">
              <a:extLst>
                <a:ext uri="{FF2B5EF4-FFF2-40B4-BE49-F238E27FC236}">
                  <a16:creationId xmlns:a16="http://schemas.microsoft.com/office/drawing/2014/main" id="{995F2B7B-3357-162D-70FB-576D3EE1B2BE}"/>
                </a:ext>
              </a:extLst>
            </p:cNvPr>
            <p:cNvSpPr/>
            <p:nvPr/>
          </p:nvSpPr>
          <p:spPr>
            <a:xfrm rot="18913800">
              <a:off x="4289040" y="169920"/>
              <a:ext cx="79200" cy="4680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FFFFF"/>
            </a:solidFill>
            <a:ln w="9360">
              <a:solidFill>
                <a:srgbClr val="FFFFFF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" name="Google Shape;201;p2">
              <a:extLst>
                <a:ext uri="{FF2B5EF4-FFF2-40B4-BE49-F238E27FC236}">
                  <a16:creationId xmlns:a16="http://schemas.microsoft.com/office/drawing/2014/main" id="{D7BF895D-3333-4384-AAE2-65FC14B53EF6}"/>
                </a:ext>
              </a:extLst>
            </p:cNvPr>
            <p:cNvSpPr/>
            <p:nvPr/>
          </p:nvSpPr>
          <p:spPr>
            <a:xfrm>
              <a:off x="4337280" y="546120"/>
              <a:ext cx="330840" cy="70920"/>
            </a:xfrm>
            <a:prstGeom prst="rect">
              <a:avLst/>
            </a:prstGeom>
            <a:solidFill>
              <a:schemeClr val="bg1">
                <a:lumMod val="65000"/>
                <a:alpha val="47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" name="Google Shape;202;p2">
              <a:extLst>
                <a:ext uri="{FF2B5EF4-FFF2-40B4-BE49-F238E27FC236}">
                  <a16:creationId xmlns:a16="http://schemas.microsoft.com/office/drawing/2014/main" id="{7CE3E103-8412-560F-D554-649A42A216B9}"/>
                </a:ext>
              </a:extLst>
            </p:cNvPr>
            <p:cNvSpPr/>
            <p:nvPr/>
          </p:nvSpPr>
          <p:spPr>
            <a:xfrm>
              <a:off x="4261320" y="498240"/>
              <a:ext cx="504000" cy="23220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 algn="ctr">
                <a:lnSpc>
                  <a:spcPct val="100000"/>
                </a:lnSpc>
                <a:buNone/>
                <a:tabLst>
                  <a:tab pos="0" algn="l"/>
                </a:tabLst>
              </a:pPr>
              <a:r>
                <a:rPr lang="en-US" sz="500" b="0" strike="noStrike" spc="-1" dirty="0">
                  <a:latin typeface="Arial"/>
                  <a:ea typeface="Arial"/>
                </a:rPr>
                <a:t>BED</a:t>
              </a:r>
              <a:endParaRPr lang="en-US" sz="500" b="0" strike="noStrike" spc="-1" dirty="0">
                <a:latin typeface="Arial"/>
              </a:endParaRPr>
            </a:p>
          </p:txBody>
        </p:sp>
      </p:grpSp>
      <p:grpSp>
        <p:nvGrpSpPr>
          <p:cNvPr id="24" name="Grupo 23">
            <a:extLst>
              <a:ext uri="{FF2B5EF4-FFF2-40B4-BE49-F238E27FC236}">
                <a16:creationId xmlns:a16="http://schemas.microsoft.com/office/drawing/2014/main" id="{4449DD21-8DBA-7342-6515-CC7471A337FE}"/>
              </a:ext>
            </a:extLst>
          </p:cNvPr>
          <p:cNvGrpSpPr/>
          <p:nvPr/>
        </p:nvGrpSpPr>
        <p:grpSpPr>
          <a:xfrm>
            <a:off x="2635166" y="2783676"/>
            <a:ext cx="504000" cy="560520"/>
            <a:chOff x="4261320" y="169920"/>
            <a:chExt cx="504000" cy="560520"/>
          </a:xfrm>
        </p:grpSpPr>
        <p:sp>
          <p:nvSpPr>
            <p:cNvPr id="25" name="Google Shape;197;p2">
              <a:extLst>
                <a:ext uri="{FF2B5EF4-FFF2-40B4-BE49-F238E27FC236}">
                  <a16:creationId xmlns:a16="http://schemas.microsoft.com/office/drawing/2014/main" id="{FD9971A9-D41B-EDCB-75B8-882C04AB7F0A}"/>
                </a:ext>
              </a:extLst>
            </p:cNvPr>
            <p:cNvSpPr/>
            <p:nvPr/>
          </p:nvSpPr>
          <p:spPr>
            <a:xfrm>
              <a:off x="4326120" y="187200"/>
              <a:ext cx="351000" cy="436680"/>
            </a:xfrm>
            <a:prstGeom prst="rect">
              <a:avLst/>
            </a:prstGeom>
            <a:noFill/>
            <a:ln w="9360">
              <a:solidFill>
                <a:schemeClr val="tx1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26" name="Google Shape;198;p2">
              <a:extLst>
                <a:ext uri="{FF2B5EF4-FFF2-40B4-BE49-F238E27FC236}">
                  <a16:creationId xmlns:a16="http://schemas.microsoft.com/office/drawing/2014/main" id="{0AECECCC-8100-4815-D878-FBBCEB086710}"/>
                </a:ext>
              </a:extLst>
            </p:cNvPr>
            <p:cNvPicPr/>
            <p:nvPr/>
          </p:nvPicPr>
          <p:blipFill>
            <a:blip r:embed="rId2"/>
            <a:srcRect b="26621"/>
            <a:stretch/>
          </p:blipFill>
          <p:spPr>
            <a:xfrm>
              <a:off x="4339800" y="252720"/>
              <a:ext cx="328320" cy="29196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27" name="Google Shape;199;p2">
              <a:extLst>
                <a:ext uri="{FF2B5EF4-FFF2-40B4-BE49-F238E27FC236}">
                  <a16:creationId xmlns:a16="http://schemas.microsoft.com/office/drawing/2014/main" id="{5030D134-F1E1-1842-D8A0-FE2A3838BE06}"/>
                </a:ext>
              </a:extLst>
            </p:cNvPr>
            <p:cNvSpPr/>
            <p:nvPr/>
          </p:nvSpPr>
          <p:spPr>
            <a:xfrm rot="8103000">
              <a:off x="4330800" y="207720"/>
              <a:ext cx="71640" cy="406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360">
              <a:solidFill>
                <a:schemeClr val="bg1">
                  <a:lumMod val="65000"/>
                </a:schemeClr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8" name="Google Shape;200;p2">
              <a:extLst>
                <a:ext uri="{FF2B5EF4-FFF2-40B4-BE49-F238E27FC236}">
                  <a16:creationId xmlns:a16="http://schemas.microsoft.com/office/drawing/2014/main" id="{645EC525-3B49-E747-8E38-A5FE26C2A76B}"/>
                </a:ext>
              </a:extLst>
            </p:cNvPr>
            <p:cNvSpPr/>
            <p:nvPr/>
          </p:nvSpPr>
          <p:spPr>
            <a:xfrm rot="18913800">
              <a:off x="4289040" y="169920"/>
              <a:ext cx="79200" cy="4680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FFFFF"/>
            </a:solidFill>
            <a:ln w="9360">
              <a:solidFill>
                <a:srgbClr val="FFFFFF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9" name="Google Shape;201;p2">
              <a:extLst>
                <a:ext uri="{FF2B5EF4-FFF2-40B4-BE49-F238E27FC236}">
                  <a16:creationId xmlns:a16="http://schemas.microsoft.com/office/drawing/2014/main" id="{28AD18DE-4CC7-40C5-E8D2-C92D98A1CD91}"/>
                </a:ext>
              </a:extLst>
            </p:cNvPr>
            <p:cNvSpPr/>
            <p:nvPr/>
          </p:nvSpPr>
          <p:spPr>
            <a:xfrm>
              <a:off x="4337280" y="546120"/>
              <a:ext cx="330840" cy="70920"/>
            </a:xfrm>
            <a:prstGeom prst="rect">
              <a:avLst/>
            </a:prstGeom>
            <a:solidFill>
              <a:schemeClr val="bg1">
                <a:lumMod val="65000"/>
                <a:alpha val="47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0" name="Google Shape;202;p2">
              <a:extLst>
                <a:ext uri="{FF2B5EF4-FFF2-40B4-BE49-F238E27FC236}">
                  <a16:creationId xmlns:a16="http://schemas.microsoft.com/office/drawing/2014/main" id="{567B4C43-ED8A-21F7-E7AF-20D88401E1A1}"/>
                </a:ext>
              </a:extLst>
            </p:cNvPr>
            <p:cNvSpPr/>
            <p:nvPr/>
          </p:nvSpPr>
          <p:spPr>
            <a:xfrm>
              <a:off x="4261320" y="498240"/>
              <a:ext cx="504000" cy="23220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 algn="ctr">
                <a:lnSpc>
                  <a:spcPct val="100000"/>
                </a:lnSpc>
                <a:buNone/>
                <a:tabLst>
                  <a:tab pos="0" algn="l"/>
                </a:tabLst>
              </a:pPr>
              <a:r>
                <a:rPr lang="en-US" sz="500" b="0" strike="noStrike" spc="-1" dirty="0">
                  <a:latin typeface="Arial"/>
                  <a:ea typeface="Arial"/>
                </a:rPr>
                <a:t>BED</a:t>
              </a:r>
              <a:endParaRPr lang="en-US" sz="500" b="0" strike="noStrike" spc="-1" dirty="0">
                <a:latin typeface="Arial"/>
              </a:endParaRPr>
            </a:p>
          </p:txBody>
        </p:sp>
      </p:grpSp>
      <p:sp>
        <p:nvSpPr>
          <p:cNvPr id="154" name="Forma libre: forma 153"/>
          <p:cNvSpPr/>
          <p:nvPr/>
        </p:nvSpPr>
        <p:spPr>
          <a:xfrm>
            <a:off x="2843636" y="864000"/>
            <a:ext cx="358920" cy="3589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16300" y="10800"/>
                </a:moveTo>
                <a:arcTo wR="5500" hR="5500" stAng="0" swAng="-5247687"/>
                <a:lnTo>
                  <a:pt x="11278" y="11"/>
                </a:lnTo>
                <a:arcTo wR="10800" hR="10800" stAng="-5247687" swAng="5247687"/>
                <a:lnTo>
                  <a:pt x="24300" y="10800"/>
                </a:lnTo>
                <a:lnTo>
                  <a:pt x="18950" y="16150"/>
                </a:lnTo>
                <a:lnTo>
                  <a:pt x="13600" y="108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6350">
            <a:solidFill>
              <a:schemeClr val="tx1"/>
            </a:solidFill>
            <a:prstDash val="soli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1" name="Google Shape;169;p2">
            <a:extLst>
              <a:ext uri="{FF2B5EF4-FFF2-40B4-BE49-F238E27FC236}">
                <a16:creationId xmlns:a16="http://schemas.microsoft.com/office/drawing/2014/main" id="{562DCE6E-5EDC-4CC1-E6C1-A3912779C816}"/>
              </a:ext>
            </a:extLst>
          </p:cNvPr>
          <p:cNvSpPr/>
          <p:nvPr/>
        </p:nvSpPr>
        <p:spPr>
          <a:xfrm rot="5400000">
            <a:off x="2770041" y="2117779"/>
            <a:ext cx="142200" cy="1782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6769"/>
                </a:moveTo>
                <a:lnTo>
                  <a:pt x="2975" y="6769"/>
                </a:lnTo>
                <a:lnTo>
                  <a:pt x="2975" y="0"/>
                </a:lnTo>
                <a:lnTo>
                  <a:pt x="21600" y="10800"/>
                </a:lnTo>
                <a:lnTo>
                  <a:pt x="2975" y="21600"/>
                </a:lnTo>
                <a:lnTo>
                  <a:pt x="2975" y="14831"/>
                </a:lnTo>
                <a:lnTo>
                  <a:pt x="0" y="14831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6350">
            <a:solidFill>
              <a:schemeClr val="tx1"/>
            </a:solidFill>
            <a:prstDash val="solid"/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2" name="Forma libre: forma 31">
            <a:extLst>
              <a:ext uri="{FF2B5EF4-FFF2-40B4-BE49-F238E27FC236}">
                <a16:creationId xmlns:a16="http://schemas.microsoft.com/office/drawing/2014/main" id="{4B2A5337-2D83-C645-C35C-1AD1BC57F08F}"/>
              </a:ext>
            </a:extLst>
          </p:cNvPr>
          <p:cNvSpPr/>
          <p:nvPr/>
        </p:nvSpPr>
        <p:spPr>
          <a:xfrm rot="16069200" flipH="1" flipV="1">
            <a:off x="4456114" y="2544934"/>
            <a:ext cx="358920" cy="3589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16300" y="10800"/>
                </a:moveTo>
                <a:arcTo wR="5500" hR="5500" stAng="0" swAng="-5247687"/>
                <a:lnTo>
                  <a:pt x="11278" y="11"/>
                </a:lnTo>
                <a:arcTo wR="10800" hR="10800" stAng="-5247687" swAng="5247687"/>
                <a:lnTo>
                  <a:pt x="24300" y="10800"/>
                </a:lnTo>
                <a:lnTo>
                  <a:pt x="18950" y="16150"/>
                </a:lnTo>
                <a:lnTo>
                  <a:pt x="13600" y="108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6350">
            <a:solidFill>
              <a:schemeClr val="tx1"/>
            </a:solidFill>
            <a:prstDash val="soli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84" name="Forma libre: forma 183"/>
          <p:cNvSpPr/>
          <p:nvPr/>
        </p:nvSpPr>
        <p:spPr>
          <a:xfrm>
            <a:off x="2925360" y="3338640"/>
            <a:ext cx="358920" cy="3589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16300" y="10800"/>
                </a:moveTo>
                <a:arcTo wR="5500" hR="5500" stAng="0" swAng="-5247687"/>
                <a:lnTo>
                  <a:pt x="11278" y="11"/>
                </a:lnTo>
                <a:arcTo wR="10800" hR="10800" stAng="-5247687" swAng="5247687"/>
                <a:lnTo>
                  <a:pt x="24300" y="10800"/>
                </a:lnTo>
                <a:lnTo>
                  <a:pt x="18950" y="16150"/>
                </a:lnTo>
                <a:lnTo>
                  <a:pt x="13600" y="108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6350">
            <a:solidFill>
              <a:schemeClr val="tx1"/>
            </a:solidFill>
            <a:prstDash val="soli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3" name="Google Shape;169;p 1">
            <a:extLst>
              <a:ext uri="{FF2B5EF4-FFF2-40B4-BE49-F238E27FC236}">
                <a16:creationId xmlns:a16="http://schemas.microsoft.com/office/drawing/2014/main" id="{EF590065-2678-4D6B-806B-7EE518D8D3B1}"/>
              </a:ext>
            </a:extLst>
          </p:cNvPr>
          <p:cNvSpPr/>
          <p:nvPr/>
        </p:nvSpPr>
        <p:spPr>
          <a:xfrm rot="5400000">
            <a:off x="3529252" y="5248935"/>
            <a:ext cx="178200" cy="1782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6769"/>
                </a:moveTo>
                <a:lnTo>
                  <a:pt x="2975" y="6769"/>
                </a:lnTo>
                <a:lnTo>
                  <a:pt x="2975" y="0"/>
                </a:lnTo>
                <a:lnTo>
                  <a:pt x="21600" y="10800"/>
                </a:lnTo>
                <a:lnTo>
                  <a:pt x="2975" y="21600"/>
                </a:lnTo>
                <a:lnTo>
                  <a:pt x="2975" y="14831"/>
                </a:lnTo>
                <a:lnTo>
                  <a:pt x="0" y="14831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6350">
            <a:solidFill>
              <a:schemeClr val="tx1"/>
            </a:solidFill>
            <a:prstDash val="solid"/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4" name="Google Shape;169;p 1">
            <a:extLst>
              <a:ext uri="{FF2B5EF4-FFF2-40B4-BE49-F238E27FC236}">
                <a16:creationId xmlns:a16="http://schemas.microsoft.com/office/drawing/2014/main" id="{A378950A-2BAC-9099-FAFC-E09FFD0318E1}"/>
              </a:ext>
            </a:extLst>
          </p:cNvPr>
          <p:cNvSpPr/>
          <p:nvPr/>
        </p:nvSpPr>
        <p:spPr>
          <a:xfrm rot="5400000">
            <a:off x="3533938" y="5854894"/>
            <a:ext cx="178200" cy="1782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6769"/>
                </a:moveTo>
                <a:lnTo>
                  <a:pt x="2975" y="6769"/>
                </a:lnTo>
                <a:lnTo>
                  <a:pt x="2975" y="0"/>
                </a:lnTo>
                <a:lnTo>
                  <a:pt x="21600" y="10800"/>
                </a:lnTo>
                <a:lnTo>
                  <a:pt x="2975" y="21600"/>
                </a:lnTo>
                <a:lnTo>
                  <a:pt x="2975" y="14831"/>
                </a:lnTo>
                <a:lnTo>
                  <a:pt x="0" y="14831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6350">
            <a:solidFill>
              <a:schemeClr val="tx1"/>
            </a:solidFill>
            <a:prstDash val="solid"/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5" name="Google Shape;169;p 1">
            <a:extLst>
              <a:ext uri="{FF2B5EF4-FFF2-40B4-BE49-F238E27FC236}">
                <a16:creationId xmlns:a16="http://schemas.microsoft.com/office/drawing/2014/main" id="{3C1A9126-CABA-3B78-5A12-25585958847A}"/>
              </a:ext>
            </a:extLst>
          </p:cNvPr>
          <p:cNvSpPr/>
          <p:nvPr/>
        </p:nvSpPr>
        <p:spPr>
          <a:xfrm rot="5400000">
            <a:off x="3526905" y="6438704"/>
            <a:ext cx="178200" cy="1782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6769"/>
                </a:moveTo>
                <a:lnTo>
                  <a:pt x="2975" y="6769"/>
                </a:lnTo>
                <a:lnTo>
                  <a:pt x="2975" y="0"/>
                </a:lnTo>
                <a:lnTo>
                  <a:pt x="21600" y="10800"/>
                </a:lnTo>
                <a:lnTo>
                  <a:pt x="2975" y="21600"/>
                </a:lnTo>
                <a:lnTo>
                  <a:pt x="2975" y="14831"/>
                </a:lnTo>
                <a:lnTo>
                  <a:pt x="0" y="14831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6350">
            <a:solidFill>
              <a:schemeClr val="tx1"/>
            </a:solidFill>
            <a:prstDash val="solid"/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6" name="Forma libre: forma 35">
            <a:extLst>
              <a:ext uri="{FF2B5EF4-FFF2-40B4-BE49-F238E27FC236}">
                <a16:creationId xmlns:a16="http://schemas.microsoft.com/office/drawing/2014/main" id="{40A8D1A8-AB32-C19B-1EE8-C703553E996C}"/>
              </a:ext>
            </a:extLst>
          </p:cNvPr>
          <p:cNvSpPr/>
          <p:nvPr/>
        </p:nvSpPr>
        <p:spPr>
          <a:xfrm>
            <a:off x="4174515" y="6242626"/>
            <a:ext cx="392224" cy="470632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16300" y="10800"/>
                </a:moveTo>
                <a:arcTo wR="5500" hR="5500" stAng="0" swAng="-5403229"/>
                <a:lnTo>
                  <a:pt x="10790" y="0"/>
                </a:lnTo>
                <a:arcTo wR="10800" hR="10800" stAng="-5403229" swAng="5403229"/>
                <a:lnTo>
                  <a:pt x="24300" y="10800"/>
                </a:lnTo>
                <a:lnTo>
                  <a:pt x="18950" y="16150"/>
                </a:lnTo>
                <a:lnTo>
                  <a:pt x="13600" y="108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6350">
            <a:solidFill>
              <a:schemeClr val="tx1"/>
            </a:solidFill>
            <a:prstDash val="soli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pSp>
        <p:nvGrpSpPr>
          <p:cNvPr id="37" name="Grupo 36">
            <a:extLst>
              <a:ext uri="{FF2B5EF4-FFF2-40B4-BE49-F238E27FC236}">
                <a16:creationId xmlns:a16="http://schemas.microsoft.com/office/drawing/2014/main" id="{1CFF3C29-74C5-D99E-6672-618CD98AB8D9}"/>
              </a:ext>
            </a:extLst>
          </p:cNvPr>
          <p:cNvGrpSpPr/>
          <p:nvPr/>
        </p:nvGrpSpPr>
        <p:grpSpPr>
          <a:xfrm>
            <a:off x="3373725" y="4183416"/>
            <a:ext cx="504000" cy="560520"/>
            <a:chOff x="4261320" y="169920"/>
            <a:chExt cx="504000" cy="560520"/>
          </a:xfrm>
        </p:grpSpPr>
        <p:sp>
          <p:nvSpPr>
            <p:cNvPr id="38" name="Google Shape;197;p2">
              <a:extLst>
                <a:ext uri="{FF2B5EF4-FFF2-40B4-BE49-F238E27FC236}">
                  <a16:creationId xmlns:a16="http://schemas.microsoft.com/office/drawing/2014/main" id="{8944DCD3-8186-0803-C455-6C5F8E1C739F}"/>
                </a:ext>
              </a:extLst>
            </p:cNvPr>
            <p:cNvSpPr/>
            <p:nvPr/>
          </p:nvSpPr>
          <p:spPr>
            <a:xfrm>
              <a:off x="4326120" y="187200"/>
              <a:ext cx="351000" cy="436680"/>
            </a:xfrm>
            <a:prstGeom prst="rect">
              <a:avLst/>
            </a:prstGeom>
            <a:noFill/>
            <a:ln w="9360">
              <a:solidFill>
                <a:schemeClr val="tx1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39" name="Google Shape;198;p2">
              <a:extLst>
                <a:ext uri="{FF2B5EF4-FFF2-40B4-BE49-F238E27FC236}">
                  <a16:creationId xmlns:a16="http://schemas.microsoft.com/office/drawing/2014/main" id="{39E74094-C246-8F54-01F2-970B9CD7803B}"/>
                </a:ext>
              </a:extLst>
            </p:cNvPr>
            <p:cNvPicPr/>
            <p:nvPr/>
          </p:nvPicPr>
          <p:blipFill>
            <a:blip r:embed="rId2"/>
            <a:srcRect b="26621"/>
            <a:stretch/>
          </p:blipFill>
          <p:spPr>
            <a:xfrm>
              <a:off x="4339800" y="252720"/>
              <a:ext cx="328320" cy="29196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40" name="Google Shape;199;p2">
              <a:extLst>
                <a:ext uri="{FF2B5EF4-FFF2-40B4-BE49-F238E27FC236}">
                  <a16:creationId xmlns:a16="http://schemas.microsoft.com/office/drawing/2014/main" id="{030CA725-B9E4-2CA7-4888-7796DDE89067}"/>
                </a:ext>
              </a:extLst>
            </p:cNvPr>
            <p:cNvSpPr/>
            <p:nvPr/>
          </p:nvSpPr>
          <p:spPr>
            <a:xfrm rot="8103000">
              <a:off x="4330800" y="207720"/>
              <a:ext cx="71640" cy="406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360">
              <a:solidFill>
                <a:schemeClr val="bg1">
                  <a:lumMod val="65000"/>
                </a:schemeClr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1" name="Google Shape;200;p2">
              <a:extLst>
                <a:ext uri="{FF2B5EF4-FFF2-40B4-BE49-F238E27FC236}">
                  <a16:creationId xmlns:a16="http://schemas.microsoft.com/office/drawing/2014/main" id="{62B92D8D-FB80-7B1F-4C5E-3A5E7FF25F97}"/>
                </a:ext>
              </a:extLst>
            </p:cNvPr>
            <p:cNvSpPr/>
            <p:nvPr/>
          </p:nvSpPr>
          <p:spPr>
            <a:xfrm rot="18913800">
              <a:off x="4289040" y="169920"/>
              <a:ext cx="79200" cy="4680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FFFFF"/>
            </a:solidFill>
            <a:ln w="9360">
              <a:solidFill>
                <a:srgbClr val="FFFFFF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2" name="Google Shape;201;p2">
              <a:extLst>
                <a:ext uri="{FF2B5EF4-FFF2-40B4-BE49-F238E27FC236}">
                  <a16:creationId xmlns:a16="http://schemas.microsoft.com/office/drawing/2014/main" id="{1F0B06F3-FF6D-10D4-262A-DD46A97F99E6}"/>
                </a:ext>
              </a:extLst>
            </p:cNvPr>
            <p:cNvSpPr/>
            <p:nvPr/>
          </p:nvSpPr>
          <p:spPr>
            <a:xfrm>
              <a:off x="4337280" y="546120"/>
              <a:ext cx="330840" cy="70920"/>
            </a:xfrm>
            <a:prstGeom prst="rect">
              <a:avLst/>
            </a:prstGeom>
            <a:solidFill>
              <a:schemeClr val="bg1">
                <a:lumMod val="65000"/>
                <a:alpha val="47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71" name="Google Shape;202;p2">
              <a:extLst>
                <a:ext uri="{FF2B5EF4-FFF2-40B4-BE49-F238E27FC236}">
                  <a16:creationId xmlns:a16="http://schemas.microsoft.com/office/drawing/2014/main" id="{A470AAD9-4BF2-8914-F2EE-B2011F392B24}"/>
                </a:ext>
              </a:extLst>
            </p:cNvPr>
            <p:cNvSpPr/>
            <p:nvPr/>
          </p:nvSpPr>
          <p:spPr>
            <a:xfrm>
              <a:off x="4261320" y="498240"/>
              <a:ext cx="504000" cy="23220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 algn="ctr">
                <a:lnSpc>
                  <a:spcPct val="100000"/>
                </a:lnSpc>
                <a:buNone/>
                <a:tabLst>
                  <a:tab pos="0" algn="l"/>
                </a:tabLst>
              </a:pPr>
              <a:r>
                <a:rPr lang="en-US" sz="500" b="0" strike="noStrike" spc="-1" dirty="0">
                  <a:latin typeface="Arial"/>
                  <a:ea typeface="Arial"/>
                </a:rPr>
                <a:t>BED</a:t>
              </a:r>
              <a:endParaRPr lang="en-US" sz="500" b="0" strike="noStrike" spc="-1" dirty="0">
                <a:latin typeface="Arial"/>
              </a:endParaRPr>
            </a:p>
          </p:txBody>
        </p:sp>
      </p:grpSp>
      <p:sp>
        <p:nvSpPr>
          <p:cNvPr id="272" name="CuadroTexto 271">
            <a:extLst>
              <a:ext uri="{FF2B5EF4-FFF2-40B4-BE49-F238E27FC236}">
                <a16:creationId xmlns:a16="http://schemas.microsoft.com/office/drawing/2014/main" id="{E13191E9-F943-FE17-7FF9-29512BC26D0A}"/>
              </a:ext>
            </a:extLst>
          </p:cNvPr>
          <p:cNvSpPr txBox="1"/>
          <p:nvPr/>
        </p:nvSpPr>
        <p:spPr>
          <a:xfrm>
            <a:off x="2825407" y="7440210"/>
            <a:ext cx="159251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800" b="1" strike="noStrike" spc="-1" dirty="0">
                <a:solidFill>
                  <a:srgbClr val="000000"/>
                </a:solidFill>
                <a:latin typeface="Arial"/>
                <a:ea typeface="Arial"/>
              </a:rPr>
              <a:t>SV </a:t>
            </a:r>
            <a:r>
              <a:rPr lang="en-US" sz="800" b="1" spc="-1" dirty="0">
                <a:solidFill>
                  <a:srgbClr val="000000"/>
                </a:solidFill>
                <a:latin typeface="Arial"/>
                <a:ea typeface="Arial"/>
              </a:rPr>
              <a:t>h</a:t>
            </a:r>
            <a:r>
              <a:rPr lang="en-US" sz="800" b="1" strike="noStrike" spc="-1" dirty="0">
                <a:solidFill>
                  <a:srgbClr val="000000"/>
                </a:solidFill>
                <a:latin typeface="Arial"/>
                <a:ea typeface="Arial"/>
              </a:rPr>
              <a:t>ypothesis &amp; LPERS</a:t>
            </a:r>
          </a:p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000" b="1" strike="noStrike" spc="-1" dirty="0">
                <a:solidFill>
                  <a:srgbClr val="000000"/>
                </a:solidFill>
                <a:latin typeface="Arial"/>
                <a:ea typeface="Arial"/>
              </a:rPr>
              <a:t>SV Genotyping</a:t>
            </a:r>
          </a:p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800" b="1" strike="noStrike" spc="-1" dirty="0">
                <a:solidFill>
                  <a:srgbClr val="000000"/>
                </a:solidFill>
                <a:latin typeface="Arial"/>
                <a:ea typeface="Arial"/>
              </a:rPr>
              <a:t>HGVS Nomenclature</a:t>
            </a:r>
            <a:endParaRPr lang="es-AR" sz="1000" dirty="0"/>
          </a:p>
        </p:txBody>
      </p:sp>
      <p:sp>
        <p:nvSpPr>
          <p:cNvPr id="273" name="Google Shape;169;p 1">
            <a:extLst>
              <a:ext uri="{FF2B5EF4-FFF2-40B4-BE49-F238E27FC236}">
                <a16:creationId xmlns:a16="http://schemas.microsoft.com/office/drawing/2014/main" id="{4419C8D3-509F-B9DF-E10D-7B703C5951E3}"/>
              </a:ext>
            </a:extLst>
          </p:cNvPr>
          <p:cNvSpPr/>
          <p:nvPr/>
        </p:nvSpPr>
        <p:spPr>
          <a:xfrm rot="5400000">
            <a:off x="3508101" y="7021771"/>
            <a:ext cx="220960" cy="217757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6769"/>
                </a:moveTo>
                <a:lnTo>
                  <a:pt x="2975" y="6769"/>
                </a:lnTo>
                <a:lnTo>
                  <a:pt x="2975" y="0"/>
                </a:lnTo>
                <a:lnTo>
                  <a:pt x="21600" y="10800"/>
                </a:lnTo>
                <a:lnTo>
                  <a:pt x="2975" y="21600"/>
                </a:lnTo>
                <a:lnTo>
                  <a:pt x="2975" y="14831"/>
                </a:lnTo>
                <a:lnTo>
                  <a:pt x="0" y="14831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6350">
            <a:solidFill>
              <a:schemeClr val="tx1"/>
            </a:solidFill>
            <a:prstDash val="solid"/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76" name="Rectángulo 275">
            <a:extLst>
              <a:ext uri="{FF2B5EF4-FFF2-40B4-BE49-F238E27FC236}">
                <a16:creationId xmlns:a16="http://schemas.microsoft.com/office/drawing/2014/main" id="{8EECBCB7-C821-0B6C-9C94-F022269BFD51}"/>
              </a:ext>
            </a:extLst>
          </p:cNvPr>
          <p:cNvSpPr/>
          <p:nvPr/>
        </p:nvSpPr>
        <p:spPr>
          <a:xfrm rot="16200000">
            <a:off x="2047743" y="7234994"/>
            <a:ext cx="508722" cy="107246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tx1"/>
            </a:solidFill>
            <a:prstDash val="soli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AR" dirty="0"/>
          </a:p>
        </p:txBody>
      </p:sp>
      <p:sp>
        <p:nvSpPr>
          <p:cNvPr id="277" name="Forma libre: forma 276">
            <a:extLst>
              <a:ext uri="{FF2B5EF4-FFF2-40B4-BE49-F238E27FC236}">
                <a16:creationId xmlns:a16="http://schemas.microsoft.com/office/drawing/2014/main" id="{FC8D14A5-C0AD-C6AC-1253-D7D0962BFF52}"/>
              </a:ext>
            </a:extLst>
          </p:cNvPr>
          <p:cNvSpPr/>
          <p:nvPr/>
        </p:nvSpPr>
        <p:spPr>
          <a:xfrm rot="16200000" flipH="1">
            <a:off x="2287702" y="7325239"/>
            <a:ext cx="358920" cy="437362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16300" y="10800"/>
                </a:moveTo>
                <a:arcTo wR="5500" hR="5500" stAng="0" swAng="-5403229"/>
                <a:lnTo>
                  <a:pt x="10790" y="0"/>
                </a:lnTo>
                <a:arcTo wR="10800" hR="10800" stAng="-5403229" swAng="5403229"/>
                <a:lnTo>
                  <a:pt x="24300" y="10800"/>
                </a:lnTo>
                <a:lnTo>
                  <a:pt x="18950" y="16150"/>
                </a:lnTo>
                <a:lnTo>
                  <a:pt x="13600" y="108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6350">
            <a:solidFill>
              <a:schemeClr val="tx1"/>
            </a:solidFill>
            <a:prstDash val="soli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78" name="Rectángulo 277">
            <a:extLst>
              <a:ext uri="{FF2B5EF4-FFF2-40B4-BE49-F238E27FC236}">
                <a16:creationId xmlns:a16="http://schemas.microsoft.com/office/drawing/2014/main" id="{7DDF6A6E-0B1F-0CD7-2126-68C5E06BAC5B}"/>
              </a:ext>
            </a:extLst>
          </p:cNvPr>
          <p:cNvSpPr/>
          <p:nvPr/>
        </p:nvSpPr>
        <p:spPr>
          <a:xfrm rot="16200000">
            <a:off x="2280059" y="7487194"/>
            <a:ext cx="45719" cy="95021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  <a:prstDash val="soli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pSp>
        <p:nvGrpSpPr>
          <p:cNvPr id="279" name="Grupo 278">
            <a:extLst>
              <a:ext uri="{FF2B5EF4-FFF2-40B4-BE49-F238E27FC236}">
                <a16:creationId xmlns:a16="http://schemas.microsoft.com/office/drawing/2014/main" id="{4735E7E3-24A7-6787-39D7-02112A946374}"/>
              </a:ext>
            </a:extLst>
          </p:cNvPr>
          <p:cNvGrpSpPr/>
          <p:nvPr/>
        </p:nvGrpSpPr>
        <p:grpSpPr>
          <a:xfrm>
            <a:off x="3377775" y="8232568"/>
            <a:ext cx="504000" cy="560520"/>
            <a:chOff x="4261320" y="169920"/>
            <a:chExt cx="504000" cy="560520"/>
          </a:xfrm>
        </p:grpSpPr>
        <p:sp>
          <p:nvSpPr>
            <p:cNvPr id="280" name="Google Shape;197;p2">
              <a:extLst>
                <a:ext uri="{FF2B5EF4-FFF2-40B4-BE49-F238E27FC236}">
                  <a16:creationId xmlns:a16="http://schemas.microsoft.com/office/drawing/2014/main" id="{BA8037BA-5E4E-2896-BF75-ED6C212DCBF8}"/>
                </a:ext>
              </a:extLst>
            </p:cNvPr>
            <p:cNvSpPr/>
            <p:nvPr/>
          </p:nvSpPr>
          <p:spPr>
            <a:xfrm>
              <a:off x="4326120" y="187200"/>
              <a:ext cx="351000" cy="436680"/>
            </a:xfrm>
            <a:prstGeom prst="rect">
              <a:avLst/>
            </a:prstGeom>
            <a:noFill/>
            <a:ln w="9360">
              <a:solidFill>
                <a:schemeClr val="tx1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281" name="Google Shape;198;p2">
              <a:extLst>
                <a:ext uri="{FF2B5EF4-FFF2-40B4-BE49-F238E27FC236}">
                  <a16:creationId xmlns:a16="http://schemas.microsoft.com/office/drawing/2014/main" id="{22DC7F53-5718-F3DC-6FE2-34DBF3E0B4C3}"/>
                </a:ext>
              </a:extLst>
            </p:cNvPr>
            <p:cNvPicPr/>
            <p:nvPr/>
          </p:nvPicPr>
          <p:blipFill>
            <a:blip r:embed="rId2"/>
            <a:srcRect b="26621"/>
            <a:stretch/>
          </p:blipFill>
          <p:spPr>
            <a:xfrm>
              <a:off x="4339800" y="252720"/>
              <a:ext cx="328320" cy="29196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282" name="Google Shape;199;p2">
              <a:extLst>
                <a:ext uri="{FF2B5EF4-FFF2-40B4-BE49-F238E27FC236}">
                  <a16:creationId xmlns:a16="http://schemas.microsoft.com/office/drawing/2014/main" id="{96B60B76-DB62-801F-860B-018167BA9D04}"/>
                </a:ext>
              </a:extLst>
            </p:cNvPr>
            <p:cNvSpPr/>
            <p:nvPr/>
          </p:nvSpPr>
          <p:spPr>
            <a:xfrm rot="8103000">
              <a:off x="4330800" y="207720"/>
              <a:ext cx="71640" cy="406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360">
              <a:solidFill>
                <a:schemeClr val="bg1">
                  <a:lumMod val="65000"/>
                </a:schemeClr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83" name="Google Shape;200;p2">
              <a:extLst>
                <a:ext uri="{FF2B5EF4-FFF2-40B4-BE49-F238E27FC236}">
                  <a16:creationId xmlns:a16="http://schemas.microsoft.com/office/drawing/2014/main" id="{41EAD309-845B-4FF5-C127-6D018D251F7C}"/>
                </a:ext>
              </a:extLst>
            </p:cNvPr>
            <p:cNvSpPr/>
            <p:nvPr/>
          </p:nvSpPr>
          <p:spPr>
            <a:xfrm rot="18913800">
              <a:off x="4289040" y="169920"/>
              <a:ext cx="79200" cy="4680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FFFFF"/>
            </a:solidFill>
            <a:ln w="9360">
              <a:solidFill>
                <a:srgbClr val="FFFFFF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84" name="Google Shape;201;p2">
              <a:extLst>
                <a:ext uri="{FF2B5EF4-FFF2-40B4-BE49-F238E27FC236}">
                  <a16:creationId xmlns:a16="http://schemas.microsoft.com/office/drawing/2014/main" id="{D9D4BD1E-F237-381A-6B3F-C3008DD729B2}"/>
                </a:ext>
              </a:extLst>
            </p:cNvPr>
            <p:cNvSpPr/>
            <p:nvPr/>
          </p:nvSpPr>
          <p:spPr>
            <a:xfrm>
              <a:off x="4337280" y="546120"/>
              <a:ext cx="330840" cy="70920"/>
            </a:xfrm>
            <a:prstGeom prst="rect">
              <a:avLst/>
            </a:prstGeom>
            <a:solidFill>
              <a:schemeClr val="bg1">
                <a:lumMod val="65000"/>
                <a:alpha val="47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85" name="Google Shape;202;p2">
              <a:extLst>
                <a:ext uri="{FF2B5EF4-FFF2-40B4-BE49-F238E27FC236}">
                  <a16:creationId xmlns:a16="http://schemas.microsoft.com/office/drawing/2014/main" id="{62356D08-72C9-92DA-1DD7-B170D8B5194A}"/>
                </a:ext>
              </a:extLst>
            </p:cNvPr>
            <p:cNvSpPr/>
            <p:nvPr/>
          </p:nvSpPr>
          <p:spPr>
            <a:xfrm>
              <a:off x="4261320" y="498240"/>
              <a:ext cx="504000" cy="23220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 algn="ctr">
                <a:lnSpc>
                  <a:spcPct val="100000"/>
                </a:lnSpc>
                <a:buNone/>
                <a:tabLst>
                  <a:tab pos="0" algn="l"/>
                </a:tabLst>
              </a:pPr>
              <a:r>
                <a:rPr lang="en-US" sz="500" b="0" strike="noStrike" spc="-1" dirty="0">
                  <a:latin typeface="Arial"/>
                  <a:ea typeface="Arial"/>
                </a:rPr>
                <a:t>TSV</a:t>
              </a:r>
              <a:endParaRPr lang="en-US" sz="500" b="0" strike="noStrike" spc="-1" dirty="0">
                <a:latin typeface="Arial"/>
              </a:endParaRPr>
            </a:p>
          </p:txBody>
        </p:sp>
      </p:grpSp>
      <p:sp>
        <p:nvSpPr>
          <p:cNvPr id="286" name="Google Shape;169;p 1">
            <a:extLst>
              <a:ext uri="{FF2B5EF4-FFF2-40B4-BE49-F238E27FC236}">
                <a16:creationId xmlns:a16="http://schemas.microsoft.com/office/drawing/2014/main" id="{64395CD3-ABD0-6ED9-5DA0-614F2D7C3A98}"/>
              </a:ext>
            </a:extLst>
          </p:cNvPr>
          <p:cNvSpPr/>
          <p:nvPr/>
        </p:nvSpPr>
        <p:spPr>
          <a:xfrm rot="5400000">
            <a:off x="3542825" y="8112359"/>
            <a:ext cx="178200" cy="1782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6769"/>
                </a:moveTo>
                <a:lnTo>
                  <a:pt x="2975" y="6769"/>
                </a:lnTo>
                <a:lnTo>
                  <a:pt x="2975" y="0"/>
                </a:lnTo>
                <a:lnTo>
                  <a:pt x="21600" y="10800"/>
                </a:lnTo>
                <a:lnTo>
                  <a:pt x="2975" y="21600"/>
                </a:lnTo>
                <a:lnTo>
                  <a:pt x="2975" y="14831"/>
                </a:lnTo>
                <a:lnTo>
                  <a:pt x="0" y="14831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9360">
            <a:solidFill>
              <a:schemeClr val="tx1">
                <a:lumMod val="65000"/>
                <a:lumOff val="35000"/>
              </a:schemeClr>
            </a:solidFill>
            <a:prstDash val="solid"/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87" name="Forma libre: forma 286">
            <a:extLst>
              <a:ext uri="{FF2B5EF4-FFF2-40B4-BE49-F238E27FC236}">
                <a16:creationId xmlns:a16="http://schemas.microsoft.com/office/drawing/2014/main" id="{14BB7FFD-2F16-1849-D112-EC2706D21176}"/>
              </a:ext>
            </a:extLst>
          </p:cNvPr>
          <p:cNvSpPr/>
          <p:nvPr/>
        </p:nvSpPr>
        <p:spPr>
          <a:xfrm flipH="1">
            <a:off x="3206085" y="8553518"/>
            <a:ext cx="408878" cy="470632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16300" y="10800"/>
                </a:moveTo>
                <a:arcTo wR="5500" hR="5500" stAng="0" swAng="-5403229"/>
                <a:lnTo>
                  <a:pt x="10790" y="0"/>
                </a:lnTo>
                <a:arcTo wR="10800" hR="10800" stAng="-5403229" swAng="5403229"/>
                <a:lnTo>
                  <a:pt x="24300" y="10800"/>
                </a:lnTo>
                <a:lnTo>
                  <a:pt x="18950" y="16150"/>
                </a:lnTo>
                <a:lnTo>
                  <a:pt x="13600" y="108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6350">
            <a:solidFill>
              <a:schemeClr val="tx1"/>
            </a:solidFill>
            <a:prstDash val="soli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88" name="Google Shape;169;p 1">
            <a:extLst>
              <a:ext uri="{FF2B5EF4-FFF2-40B4-BE49-F238E27FC236}">
                <a16:creationId xmlns:a16="http://schemas.microsoft.com/office/drawing/2014/main" id="{15FB47B3-7096-99D0-AF6B-AA8E8BCC154E}"/>
              </a:ext>
            </a:extLst>
          </p:cNvPr>
          <p:cNvSpPr/>
          <p:nvPr/>
        </p:nvSpPr>
        <p:spPr>
          <a:xfrm rot="5400000">
            <a:off x="2657990" y="9346110"/>
            <a:ext cx="178200" cy="1782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6769"/>
                </a:moveTo>
                <a:lnTo>
                  <a:pt x="2975" y="6769"/>
                </a:lnTo>
                <a:lnTo>
                  <a:pt x="2975" y="0"/>
                </a:lnTo>
                <a:lnTo>
                  <a:pt x="21600" y="10800"/>
                </a:lnTo>
                <a:lnTo>
                  <a:pt x="2975" y="21600"/>
                </a:lnTo>
                <a:lnTo>
                  <a:pt x="2975" y="14831"/>
                </a:lnTo>
                <a:lnTo>
                  <a:pt x="0" y="14831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6350">
            <a:solidFill>
              <a:schemeClr val="tx1"/>
            </a:solidFill>
            <a:prstDash val="solid"/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pSp>
        <p:nvGrpSpPr>
          <p:cNvPr id="291" name="Grupo 290">
            <a:extLst>
              <a:ext uri="{FF2B5EF4-FFF2-40B4-BE49-F238E27FC236}">
                <a16:creationId xmlns:a16="http://schemas.microsoft.com/office/drawing/2014/main" id="{78800321-DEF3-BC7C-6549-D8CE8E3566D7}"/>
              </a:ext>
            </a:extLst>
          </p:cNvPr>
          <p:cNvGrpSpPr/>
          <p:nvPr/>
        </p:nvGrpSpPr>
        <p:grpSpPr>
          <a:xfrm>
            <a:off x="4144325" y="10582265"/>
            <a:ext cx="504000" cy="550994"/>
            <a:chOff x="4261320" y="169920"/>
            <a:chExt cx="504000" cy="550994"/>
          </a:xfrm>
        </p:grpSpPr>
        <p:sp>
          <p:nvSpPr>
            <p:cNvPr id="292" name="Google Shape;197;p2">
              <a:extLst>
                <a:ext uri="{FF2B5EF4-FFF2-40B4-BE49-F238E27FC236}">
                  <a16:creationId xmlns:a16="http://schemas.microsoft.com/office/drawing/2014/main" id="{25428819-F1F5-9CD3-526D-FB43A1BBD19A}"/>
                </a:ext>
              </a:extLst>
            </p:cNvPr>
            <p:cNvSpPr/>
            <p:nvPr/>
          </p:nvSpPr>
          <p:spPr>
            <a:xfrm>
              <a:off x="4326120" y="187200"/>
              <a:ext cx="351000" cy="436680"/>
            </a:xfrm>
            <a:prstGeom prst="rect">
              <a:avLst/>
            </a:prstGeom>
            <a:noFill/>
            <a:ln w="9360">
              <a:solidFill>
                <a:schemeClr val="tx1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293" name="Google Shape;198;p2">
              <a:extLst>
                <a:ext uri="{FF2B5EF4-FFF2-40B4-BE49-F238E27FC236}">
                  <a16:creationId xmlns:a16="http://schemas.microsoft.com/office/drawing/2014/main" id="{9E0E93A1-481C-14F3-C17F-F8875935BA3A}"/>
                </a:ext>
              </a:extLst>
            </p:cNvPr>
            <p:cNvPicPr/>
            <p:nvPr/>
          </p:nvPicPr>
          <p:blipFill>
            <a:blip r:embed="rId2"/>
            <a:srcRect b="26621"/>
            <a:stretch/>
          </p:blipFill>
          <p:spPr>
            <a:xfrm>
              <a:off x="4339800" y="252720"/>
              <a:ext cx="328320" cy="29196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294" name="Google Shape;199;p2">
              <a:extLst>
                <a:ext uri="{FF2B5EF4-FFF2-40B4-BE49-F238E27FC236}">
                  <a16:creationId xmlns:a16="http://schemas.microsoft.com/office/drawing/2014/main" id="{F5AC2ECC-93DB-9D95-E7B4-5E2D89E0420A}"/>
                </a:ext>
              </a:extLst>
            </p:cNvPr>
            <p:cNvSpPr/>
            <p:nvPr/>
          </p:nvSpPr>
          <p:spPr>
            <a:xfrm rot="8103000">
              <a:off x="4330800" y="207720"/>
              <a:ext cx="71640" cy="406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chemeClr val="tx1"/>
            </a:solidFill>
            <a:ln w="9360">
              <a:solidFill>
                <a:schemeClr val="bg1">
                  <a:lumMod val="65000"/>
                </a:schemeClr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95" name="Google Shape;200;p2">
              <a:extLst>
                <a:ext uri="{FF2B5EF4-FFF2-40B4-BE49-F238E27FC236}">
                  <a16:creationId xmlns:a16="http://schemas.microsoft.com/office/drawing/2014/main" id="{4D3F6FF6-41F6-B3B7-4DD4-BB06C96EB3E1}"/>
                </a:ext>
              </a:extLst>
            </p:cNvPr>
            <p:cNvSpPr/>
            <p:nvPr/>
          </p:nvSpPr>
          <p:spPr>
            <a:xfrm rot="18913800">
              <a:off x="4289040" y="169920"/>
              <a:ext cx="79200" cy="4680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FFFFF"/>
            </a:solidFill>
            <a:ln w="9360">
              <a:solidFill>
                <a:srgbClr val="FFFFFF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96" name="Google Shape;201;p2">
              <a:extLst>
                <a:ext uri="{FF2B5EF4-FFF2-40B4-BE49-F238E27FC236}">
                  <a16:creationId xmlns:a16="http://schemas.microsoft.com/office/drawing/2014/main" id="{EBA40B34-01A9-D950-5F2D-29EA7C8739D2}"/>
                </a:ext>
              </a:extLst>
            </p:cNvPr>
            <p:cNvSpPr/>
            <p:nvPr/>
          </p:nvSpPr>
          <p:spPr>
            <a:xfrm>
              <a:off x="4337280" y="521102"/>
              <a:ext cx="330840" cy="89114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97" name="Google Shape;202;p2">
              <a:extLst>
                <a:ext uri="{FF2B5EF4-FFF2-40B4-BE49-F238E27FC236}">
                  <a16:creationId xmlns:a16="http://schemas.microsoft.com/office/drawing/2014/main" id="{BFC6CDC1-89AD-391F-41BF-C2B001C7475B}"/>
                </a:ext>
              </a:extLst>
            </p:cNvPr>
            <p:cNvSpPr/>
            <p:nvPr/>
          </p:nvSpPr>
          <p:spPr>
            <a:xfrm>
              <a:off x="4261320" y="488714"/>
              <a:ext cx="504000" cy="23220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 algn="ctr">
                <a:lnSpc>
                  <a:spcPct val="100000"/>
                </a:lnSpc>
                <a:buNone/>
                <a:tabLst>
                  <a:tab pos="0" algn="l"/>
                </a:tabLst>
              </a:pPr>
              <a:r>
                <a:rPr lang="en-US" sz="500" b="1" strike="noStrike" spc="-1" dirty="0">
                  <a:solidFill>
                    <a:schemeClr val="bg1"/>
                  </a:solidFill>
                  <a:latin typeface="Arial"/>
                  <a:ea typeface="Arial"/>
                </a:rPr>
                <a:t>TSV</a:t>
              </a:r>
              <a:endParaRPr lang="en-US" sz="500" b="1" strike="noStrike" spc="-1" dirty="0">
                <a:solidFill>
                  <a:schemeClr val="bg1"/>
                </a:solidFill>
                <a:latin typeface="Arial"/>
              </a:endParaRPr>
            </a:p>
          </p:txBody>
        </p:sp>
      </p:grpSp>
      <p:sp>
        <p:nvSpPr>
          <p:cNvPr id="289" name="Google Shape;169;p 1">
            <a:extLst>
              <a:ext uri="{FF2B5EF4-FFF2-40B4-BE49-F238E27FC236}">
                <a16:creationId xmlns:a16="http://schemas.microsoft.com/office/drawing/2014/main" id="{72BA6A5B-A100-8559-6F48-BE80C40A35B9}"/>
              </a:ext>
            </a:extLst>
          </p:cNvPr>
          <p:cNvSpPr/>
          <p:nvPr/>
        </p:nvSpPr>
        <p:spPr>
          <a:xfrm rot="5400000">
            <a:off x="4298000" y="10457979"/>
            <a:ext cx="178200" cy="1782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6769"/>
                </a:moveTo>
                <a:lnTo>
                  <a:pt x="2975" y="6769"/>
                </a:lnTo>
                <a:lnTo>
                  <a:pt x="2975" y="0"/>
                </a:lnTo>
                <a:lnTo>
                  <a:pt x="21600" y="10800"/>
                </a:lnTo>
                <a:lnTo>
                  <a:pt x="2975" y="21600"/>
                </a:lnTo>
                <a:lnTo>
                  <a:pt x="2975" y="14831"/>
                </a:lnTo>
                <a:lnTo>
                  <a:pt x="0" y="14831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6350">
            <a:solidFill>
              <a:schemeClr val="tx1"/>
            </a:solidFill>
            <a:prstDash val="solid"/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pSp>
        <p:nvGrpSpPr>
          <p:cNvPr id="298" name="Grupo 297">
            <a:extLst>
              <a:ext uri="{FF2B5EF4-FFF2-40B4-BE49-F238E27FC236}">
                <a16:creationId xmlns:a16="http://schemas.microsoft.com/office/drawing/2014/main" id="{D9664F2E-0006-FA14-BF76-76EBFFD1A03C}"/>
              </a:ext>
            </a:extLst>
          </p:cNvPr>
          <p:cNvGrpSpPr/>
          <p:nvPr/>
        </p:nvGrpSpPr>
        <p:grpSpPr>
          <a:xfrm>
            <a:off x="2502040" y="10065919"/>
            <a:ext cx="504000" cy="555757"/>
            <a:chOff x="4261320" y="169920"/>
            <a:chExt cx="504000" cy="555757"/>
          </a:xfrm>
        </p:grpSpPr>
        <p:sp>
          <p:nvSpPr>
            <p:cNvPr id="299" name="Google Shape;197;p2">
              <a:extLst>
                <a:ext uri="{FF2B5EF4-FFF2-40B4-BE49-F238E27FC236}">
                  <a16:creationId xmlns:a16="http://schemas.microsoft.com/office/drawing/2014/main" id="{13B209B8-EFEC-A2D4-28A8-8DE0659D1876}"/>
                </a:ext>
              </a:extLst>
            </p:cNvPr>
            <p:cNvSpPr/>
            <p:nvPr/>
          </p:nvSpPr>
          <p:spPr>
            <a:xfrm>
              <a:off x="4326120" y="187200"/>
              <a:ext cx="351000" cy="436680"/>
            </a:xfrm>
            <a:prstGeom prst="rect">
              <a:avLst/>
            </a:prstGeom>
            <a:noFill/>
            <a:ln w="9360">
              <a:solidFill>
                <a:schemeClr val="tx1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300" name="Google Shape;198;p2">
              <a:extLst>
                <a:ext uri="{FF2B5EF4-FFF2-40B4-BE49-F238E27FC236}">
                  <a16:creationId xmlns:a16="http://schemas.microsoft.com/office/drawing/2014/main" id="{C4CE8A5C-D05E-E95F-2226-4CA909709407}"/>
                </a:ext>
              </a:extLst>
            </p:cNvPr>
            <p:cNvPicPr/>
            <p:nvPr/>
          </p:nvPicPr>
          <p:blipFill>
            <a:blip r:embed="rId2"/>
            <a:srcRect b="26621"/>
            <a:stretch/>
          </p:blipFill>
          <p:spPr>
            <a:xfrm>
              <a:off x="4339800" y="252720"/>
              <a:ext cx="328320" cy="29196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301" name="Google Shape;199;p2">
              <a:extLst>
                <a:ext uri="{FF2B5EF4-FFF2-40B4-BE49-F238E27FC236}">
                  <a16:creationId xmlns:a16="http://schemas.microsoft.com/office/drawing/2014/main" id="{872F76B2-26BF-A34C-EAB8-AC1B910998BF}"/>
                </a:ext>
              </a:extLst>
            </p:cNvPr>
            <p:cNvSpPr/>
            <p:nvPr/>
          </p:nvSpPr>
          <p:spPr>
            <a:xfrm rot="8103000">
              <a:off x="4330800" y="207720"/>
              <a:ext cx="71640" cy="406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chemeClr val="tx1"/>
            </a:solidFill>
            <a:ln w="9360">
              <a:solidFill>
                <a:schemeClr val="bg1">
                  <a:lumMod val="65000"/>
                </a:schemeClr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02" name="Google Shape;200;p2">
              <a:extLst>
                <a:ext uri="{FF2B5EF4-FFF2-40B4-BE49-F238E27FC236}">
                  <a16:creationId xmlns:a16="http://schemas.microsoft.com/office/drawing/2014/main" id="{2F1A347C-3E8F-C7E0-C1E7-7B63C464428E}"/>
                </a:ext>
              </a:extLst>
            </p:cNvPr>
            <p:cNvSpPr/>
            <p:nvPr/>
          </p:nvSpPr>
          <p:spPr>
            <a:xfrm rot="18913800">
              <a:off x="4289040" y="169920"/>
              <a:ext cx="79200" cy="4680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FFFFF"/>
            </a:solidFill>
            <a:ln w="9360">
              <a:solidFill>
                <a:srgbClr val="FFFFFF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03" name="Google Shape;201;p2">
              <a:extLst>
                <a:ext uri="{FF2B5EF4-FFF2-40B4-BE49-F238E27FC236}">
                  <a16:creationId xmlns:a16="http://schemas.microsoft.com/office/drawing/2014/main" id="{991F1571-B2A3-1C8E-561A-952F4446F58E}"/>
                </a:ext>
              </a:extLst>
            </p:cNvPr>
            <p:cNvSpPr/>
            <p:nvPr/>
          </p:nvSpPr>
          <p:spPr>
            <a:xfrm>
              <a:off x="4337280" y="523295"/>
              <a:ext cx="330840" cy="90704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04" name="Google Shape;202;p2">
              <a:extLst>
                <a:ext uri="{FF2B5EF4-FFF2-40B4-BE49-F238E27FC236}">
                  <a16:creationId xmlns:a16="http://schemas.microsoft.com/office/drawing/2014/main" id="{AFAAF99C-C704-9D19-6D57-91B714D7FA1F}"/>
                </a:ext>
              </a:extLst>
            </p:cNvPr>
            <p:cNvSpPr/>
            <p:nvPr/>
          </p:nvSpPr>
          <p:spPr>
            <a:xfrm>
              <a:off x="4261320" y="493477"/>
              <a:ext cx="504000" cy="23220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 algn="ctr">
                <a:lnSpc>
                  <a:spcPct val="100000"/>
                </a:lnSpc>
                <a:buNone/>
                <a:tabLst>
                  <a:tab pos="0" algn="l"/>
                </a:tabLst>
              </a:pPr>
              <a:r>
                <a:rPr lang="en-US" sz="500" b="1" strike="noStrike" spc="-1" dirty="0">
                  <a:solidFill>
                    <a:schemeClr val="bg1"/>
                  </a:solidFill>
                  <a:latin typeface="Arial"/>
                  <a:ea typeface="Arial"/>
                </a:rPr>
                <a:t>BAM</a:t>
              </a:r>
              <a:endParaRPr lang="en-US" sz="500" b="1" strike="noStrike" spc="-1" dirty="0">
                <a:solidFill>
                  <a:schemeClr val="bg1"/>
                </a:solidFill>
                <a:latin typeface="Arial"/>
              </a:endParaRPr>
            </a:p>
          </p:txBody>
        </p:sp>
      </p:grpSp>
      <p:sp>
        <p:nvSpPr>
          <p:cNvPr id="290" name="Google Shape;169;p 1">
            <a:extLst>
              <a:ext uri="{FF2B5EF4-FFF2-40B4-BE49-F238E27FC236}">
                <a16:creationId xmlns:a16="http://schemas.microsoft.com/office/drawing/2014/main" id="{079B1B02-1294-15D3-83F6-FFD6539ADA0D}"/>
              </a:ext>
            </a:extLst>
          </p:cNvPr>
          <p:cNvSpPr/>
          <p:nvPr/>
        </p:nvSpPr>
        <p:spPr>
          <a:xfrm rot="5400000">
            <a:off x="2662540" y="9934817"/>
            <a:ext cx="178200" cy="1782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6769"/>
                </a:moveTo>
                <a:lnTo>
                  <a:pt x="2975" y="6769"/>
                </a:lnTo>
                <a:lnTo>
                  <a:pt x="2975" y="0"/>
                </a:lnTo>
                <a:lnTo>
                  <a:pt x="21600" y="10800"/>
                </a:lnTo>
                <a:lnTo>
                  <a:pt x="2975" y="21600"/>
                </a:lnTo>
                <a:lnTo>
                  <a:pt x="2975" y="14831"/>
                </a:lnTo>
                <a:lnTo>
                  <a:pt x="0" y="14831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6350">
            <a:solidFill>
              <a:schemeClr val="tx1"/>
            </a:solidFill>
            <a:prstDash val="solid"/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pSp>
        <p:nvGrpSpPr>
          <p:cNvPr id="305" name="Grupo 304">
            <a:extLst>
              <a:ext uri="{FF2B5EF4-FFF2-40B4-BE49-F238E27FC236}">
                <a16:creationId xmlns:a16="http://schemas.microsoft.com/office/drawing/2014/main" id="{2842EAAC-D654-CEC9-CC35-D5FE370E74B8}"/>
              </a:ext>
            </a:extLst>
          </p:cNvPr>
          <p:cNvGrpSpPr/>
          <p:nvPr/>
        </p:nvGrpSpPr>
        <p:grpSpPr>
          <a:xfrm>
            <a:off x="2198006" y="11818232"/>
            <a:ext cx="504000" cy="550994"/>
            <a:chOff x="4261320" y="169920"/>
            <a:chExt cx="504000" cy="550994"/>
          </a:xfrm>
        </p:grpSpPr>
        <p:sp>
          <p:nvSpPr>
            <p:cNvPr id="306" name="Google Shape;197;p2">
              <a:extLst>
                <a:ext uri="{FF2B5EF4-FFF2-40B4-BE49-F238E27FC236}">
                  <a16:creationId xmlns:a16="http://schemas.microsoft.com/office/drawing/2014/main" id="{E32C8FB7-914A-247E-A104-7C2F1C4582DB}"/>
                </a:ext>
              </a:extLst>
            </p:cNvPr>
            <p:cNvSpPr/>
            <p:nvPr/>
          </p:nvSpPr>
          <p:spPr>
            <a:xfrm>
              <a:off x="4326120" y="187200"/>
              <a:ext cx="351000" cy="436680"/>
            </a:xfrm>
            <a:prstGeom prst="rect">
              <a:avLst/>
            </a:prstGeom>
            <a:noFill/>
            <a:ln w="9360">
              <a:solidFill>
                <a:schemeClr val="tx1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307" name="Google Shape;198;p2">
              <a:extLst>
                <a:ext uri="{FF2B5EF4-FFF2-40B4-BE49-F238E27FC236}">
                  <a16:creationId xmlns:a16="http://schemas.microsoft.com/office/drawing/2014/main" id="{B0D759B4-50A2-F177-1F45-8A4D75052A8A}"/>
                </a:ext>
              </a:extLst>
            </p:cNvPr>
            <p:cNvPicPr/>
            <p:nvPr/>
          </p:nvPicPr>
          <p:blipFill>
            <a:blip r:embed="rId2"/>
            <a:srcRect b="26621"/>
            <a:stretch/>
          </p:blipFill>
          <p:spPr>
            <a:xfrm>
              <a:off x="4339800" y="252720"/>
              <a:ext cx="328320" cy="29196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308" name="Google Shape;199;p2">
              <a:extLst>
                <a:ext uri="{FF2B5EF4-FFF2-40B4-BE49-F238E27FC236}">
                  <a16:creationId xmlns:a16="http://schemas.microsoft.com/office/drawing/2014/main" id="{3C9AD604-45DB-001D-D31B-9484292CA301}"/>
                </a:ext>
              </a:extLst>
            </p:cNvPr>
            <p:cNvSpPr/>
            <p:nvPr/>
          </p:nvSpPr>
          <p:spPr>
            <a:xfrm rot="8103000">
              <a:off x="4330800" y="207720"/>
              <a:ext cx="71640" cy="406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chemeClr val="tx1"/>
            </a:solidFill>
            <a:ln w="9360">
              <a:solidFill>
                <a:schemeClr val="bg1">
                  <a:lumMod val="65000"/>
                </a:schemeClr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09" name="Google Shape;200;p2">
              <a:extLst>
                <a:ext uri="{FF2B5EF4-FFF2-40B4-BE49-F238E27FC236}">
                  <a16:creationId xmlns:a16="http://schemas.microsoft.com/office/drawing/2014/main" id="{E9FD7EA9-53F6-26FF-C6DC-D1DF2B913D56}"/>
                </a:ext>
              </a:extLst>
            </p:cNvPr>
            <p:cNvSpPr/>
            <p:nvPr/>
          </p:nvSpPr>
          <p:spPr>
            <a:xfrm rot="18913800">
              <a:off x="4289040" y="169920"/>
              <a:ext cx="79200" cy="4680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FFFFF"/>
            </a:solidFill>
            <a:ln w="9360">
              <a:solidFill>
                <a:srgbClr val="FFFFFF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10" name="Google Shape;201;p2">
              <a:extLst>
                <a:ext uri="{FF2B5EF4-FFF2-40B4-BE49-F238E27FC236}">
                  <a16:creationId xmlns:a16="http://schemas.microsoft.com/office/drawing/2014/main" id="{3C339C03-7962-FEFB-9CE4-E415BAACE159}"/>
                </a:ext>
              </a:extLst>
            </p:cNvPr>
            <p:cNvSpPr/>
            <p:nvPr/>
          </p:nvSpPr>
          <p:spPr>
            <a:xfrm>
              <a:off x="4337280" y="513282"/>
              <a:ext cx="330840" cy="96934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11" name="Google Shape;202;p2">
              <a:extLst>
                <a:ext uri="{FF2B5EF4-FFF2-40B4-BE49-F238E27FC236}">
                  <a16:creationId xmlns:a16="http://schemas.microsoft.com/office/drawing/2014/main" id="{E717D7C4-6430-7439-D585-4C2123D796D9}"/>
                </a:ext>
              </a:extLst>
            </p:cNvPr>
            <p:cNvSpPr/>
            <p:nvPr/>
          </p:nvSpPr>
          <p:spPr>
            <a:xfrm>
              <a:off x="4261320" y="488714"/>
              <a:ext cx="504000" cy="23220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 algn="ctr">
                <a:lnSpc>
                  <a:spcPct val="100000"/>
                </a:lnSpc>
                <a:buNone/>
                <a:tabLst>
                  <a:tab pos="0" algn="l"/>
                </a:tabLst>
              </a:pPr>
              <a:r>
                <a:rPr lang="en-US" sz="500" b="1" strike="noStrike" spc="-1" dirty="0">
                  <a:solidFill>
                    <a:schemeClr val="bg1"/>
                  </a:solidFill>
                  <a:latin typeface="Arial"/>
                  <a:ea typeface="Arial"/>
                </a:rPr>
                <a:t>BAM</a:t>
              </a:r>
              <a:endParaRPr lang="en-US" sz="500" b="1" strike="noStrike" spc="-1" dirty="0">
                <a:solidFill>
                  <a:schemeClr val="bg1"/>
                </a:solidFill>
                <a:latin typeface="Arial"/>
              </a:endParaRPr>
            </a:p>
          </p:txBody>
        </p:sp>
      </p:grpSp>
      <p:grpSp>
        <p:nvGrpSpPr>
          <p:cNvPr id="312" name="Grupo 311">
            <a:extLst>
              <a:ext uri="{FF2B5EF4-FFF2-40B4-BE49-F238E27FC236}">
                <a16:creationId xmlns:a16="http://schemas.microsoft.com/office/drawing/2014/main" id="{3C2EF419-DF6F-D1BC-56C7-83B70CC4AF24}"/>
              </a:ext>
            </a:extLst>
          </p:cNvPr>
          <p:cNvGrpSpPr/>
          <p:nvPr/>
        </p:nvGrpSpPr>
        <p:grpSpPr>
          <a:xfrm>
            <a:off x="552543" y="11818232"/>
            <a:ext cx="504000" cy="546231"/>
            <a:chOff x="4256557" y="169920"/>
            <a:chExt cx="504000" cy="546231"/>
          </a:xfrm>
        </p:grpSpPr>
        <p:sp>
          <p:nvSpPr>
            <p:cNvPr id="313" name="Google Shape;197;p2">
              <a:extLst>
                <a:ext uri="{FF2B5EF4-FFF2-40B4-BE49-F238E27FC236}">
                  <a16:creationId xmlns:a16="http://schemas.microsoft.com/office/drawing/2014/main" id="{8DF38AD2-3A84-8CC3-5662-3BBE2EB1A51F}"/>
                </a:ext>
              </a:extLst>
            </p:cNvPr>
            <p:cNvSpPr/>
            <p:nvPr/>
          </p:nvSpPr>
          <p:spPr>
            <a:xfrm>
              <a:off x="4326120" y="187200"/>
              <a:ext cx="351000" cy="436680"/>
            </a:xfrm>
            <a:prstGeom prst="rect">
              <a:avLst/>
            </a:prstGeom>
            <a:noFill/>
            <a:ln w="9360">
              <a:solidFill>
                <a:schemeClr val="tx1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314" name="Google Shape;198;p2">
              <a:extLst>
                <a:ext uri="{FF2B5EF4-FFF2-40B4-BE49-F238E27FC236}">
                  <a16:creationId xmlns:a16="http://schemas.microsoft.com/office/drawing/2014/main" id="{79034C42-6ABB-07E0-4ADB-F76F98B7EF78}"/>
                </a:ext>
              </a:extLst>
            </p:cNvPr>
            <p:cNvPicPr/>
            <p:nvPr/>
          </p:nvPicPr>
          <p:blipFill>
            <a:blip r:embed="rId2"/>
            <a:srcRect b="26621"/>
            <a:stretch/>
          </p:blipFill>
          <p:spPr>
            <a:xfrm>
              <a:off x="4339800" y="252720"/>
              <a:ext cx="328320" cy="29196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315" name="Google Shape;199;p2">
              <a:extLst>
                <a:ext uri="{FF2B5EF4-FFF2-40B4-BE49-F238E27FC236}">
                  <a16:creationId xmlns:a16="http://schemas.microsoft.com/office/drawing/2014/main" id="{D47B2A59-FDFC-1CEF-4FA8-E4A01B046584}"/>
                </a:ext>
              </a:extLst>
            </p:cNvPr>
            <p:cNvSpPr/>
            <p:nvPr/>
          </p:nvSpPr>
          <p:spPr>
            <a:xfrm rot="8103000">
              <a:off x="4330800" y="207720"/>
              <a:ext cx="71640" cy="406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chemeClr val="tx1"/>
            </a:solidFill>
            <a:ln w="9360">
              <a:solidFill>
                <a:schemeClr val="bg1">
                  <a:lumMod val="65000"/>
                </a:schemeClr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16" name="Google Shape;200;p2">
              <a:extLst>
                <a:ext uri="{FF2B5EF4-FFF2-40B4-BE49-F238E27FC236}">
                  <a16:creationId xmlns:a16="http://schemas.microsoft.com/office/drawing/2014/main" id="{33081C4D-4BC3-639E-D9B5-587726A8DB49}"/>
                </a:ext>
              </a:extLst>
            </p:cNvPr>
            <p:cNvSpPr/>
            <p:nvPr/>
          </p:nvSpPr>
          <p:spPr>
            <a:xfrm rot="18913800">
              <a:off x="4289040" y="169920"/>
              <a:ext cx="79200" cy="4680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FFFFF"/>
            </a:solidFill>
            <a:ln w="9360">
              <a:solidFill>
                <a:srgbClr val="FFFFFF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17" name="Google Shape;201;p2">
              <a:extLst>
                <a:ext uri="{FF2B5EF4-FFF2-40B4-BE49-F238E27FC236}">
                  <a16:creationId xmlns:a16="http://schemas.microsoft.com/office/drawing/2014/main" id="{7736F30E-1FE9-3085-88D0-2E77254C097E}"/>
                </a:ext>
              </a:extLst>
            </p:cNvPr>
            <p:cNvSpPr/>
            <p:nvPr/>
          </p:nvSpPr>
          <p:spPr>
            <a:xfrm>
              <a:off x="4337280" y="513282"/>
              <a:ext cx="330840" cy="96934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18" name="Google Shape;202;p2">
              <a:extLst>
                <a:ext uri="{FF2B5EF4-FFF2-40B4-BE49-F238E27FC236}">
                  <a16:creationId xmlns:a16="http://schemas.microsoft.com/office/drawing/2014/main" id="{49DB2962-E0E3-B42B-BD1C-C8911076D787}"/>
                </a:ext>
              </a:extLst>
            </p:cNvPr>
            <p:cNvSpPr/>
            <p:nvPr/>
          </p:nvSpPr>
          <p:spPr>
            <a:xfrm>
              <a:off x="4256557" y="483951"/>
              <a:ext cx="504000" cy="23220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 algn="ctr">
                <a:lnSpc>
                  <a:spcPct val="100000"/>
                </a:lnSpc>
                <a:buNone/>
                <a:tabLst>
                  <a:tab pos="0" algn="l"/>
                </a:tabLst>
              </a:pPr>
              <a:r>
                <a:rPr lang="en-US" sz="500" b="1" strike="noStrike" spc="-1" dirty="0">
                  <a:solidFill>
                    <a:schemeClr val="bg1"/>
                  </a:solidFill>
                  <a:latin typeface="Arial"/>
                  <a:ea typeface="Arial"/>
                </a:rPr>
                <a:t>TSV</a:t>
              </a:r>
              <a:endParaRPr lang="en-US" sz="500" b="1" strike="noStrike" spc="-1" dirty="0">
                <a:solidFill>
                  <a:schemeClr val="bg1"/>
                </a:solidFill>
                <a:latin typeface="Arial"/>
              </a:endParaRPr>
            </a:p>
          </p:txBody>
        </p:sp>
      </p:grpSp>
      <p:grpSp>
        <p:nvGrpSpPr>
          <p:cNvPr id="319" name="Grupo 318">
            <a:extLst>
              <a:ext uri="{FF2B5EF4-FFF2-40B4-BE49-F238E27FC236}">
                <a16:creationId xmlns:a16="http://schemas.microsoft.com/office/drawing/2014/main" id="{D8430FC8-CB02-7BF3-7273-AA9A563FD8C5}"/>
              </a:ext>
            </a:extLst>
          </p:cNvPr>
          <p:cNvGrpSpPr/>
          <p:nvPr/>
        </p:nvGrpSpPr>
        <p:grpSpPr>
          <a:xfrm>
            <a:off x="552529" y="11267812"/>
            <a:ext cx="504000" cy="560520"/>
            <a:chOff x="4261320" y="169920"/>
            <a:chExt cx="504000" cy="560520"/>
          </a:xfrm>
        </p:grpSpPr>
        <p:sp>
          <p:nvSpPr>
            <p:cNvPr id="320" name="Google Shape;197;p2">
              <a:extLst>
                <a:ext uri="{FF2B5EF4-FFF2-40B4-BE49-F238E27FC236}">
                  <a16:creationId xmlns:a16="http://schemas.microsoft.com/office/drawing/2014/main" id="{304B608E-B0B4-D746-85AA-59D528D3BC25}"/>
                </a:ext>
              </a:extLst>
            </p:cNvPr>
            <p:cNvSpPr/>
            <p:nvPr/>
          </p:nvSpPr>
          <p:spPr>
            <a:xfrm>
              <a:off x="4326120" y="187200"/>
              <a:ext cx="351000" cy="436680"/>
            </a:xfrm>
            <a:prstGeom prst="rect">
              <a:avLst/>
            </a:prstGeom>
            <a:noFill/>
            <a:ln w="9360">
              <a:solidFill>
                <a:schemeClr val="tx1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321" name="Google Shape;198;p2">
              <a:extLst>
                <a:ext uri="{FF2B5EF4-FFF2-40B4-BE49-F238E27FC236}">
                  <a16:creationId xmlns:a16="http://schemas.microsoft.com/office/drawing/2014/main" id="{E77D9CA1-EFA1-9F97-B75E-66EAD98C9F9E}"/>
                </a:ext>
              </a:extLst>
            </p:cNvPr>
            <p:cNvPicPr/>
            <p:nvPr/>
          </p:nvPicPr>
          <p:blipFill>
            <a:blip r:embed="rId2"/>
            <a:srcRect b="26621"/>
            <a:stretch/>
          </p:blipFill>
          <p:spPr>
            <a:xfrm>
              <a:off x="4339800" y="252720"/>
              <a:ext cx="328320" cy="29196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322" name="Google Shape;199;p2">
              <a:extLst>
                <a:ext uri="{FF2B5EF4-FFF2-40B4-BE49-F238E27FC236}">
                  <a16:creationId xmlns:a16="http://schemas.microsoft.com/office/drawing/2014/main" id="{3F247EAE-4874-240E-BDE8-C767D92DA039}"/>
                </a:ext>
              </a:extLst>
            </p:cNvPr>
            <p:cNvSpPr/>
            <p:nvPr/>
          </p:nvSpPr>
          <p:spPr>
            <a:xfrm rot="8103000">
              <a:off x="4330800" y="207720"/>
              <a:ext cx="71640" cy="406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360">
              <a:solidFill>
                <a:schemeClr val="bg1">
                  <a:lumMod val="65000"/>
                </a:schemeClr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23" name="Google Shape;200;p2">
              <a:extLst>
                <a:ext uri="{FF2B5EF4-FFF2-40B4-BE49-F238E27FC236}">
                  <a16:creationId xmlns:a16="http://schemas.microsoft.com/office/drawing/2014/main" id="{AB4BEC3A-EC3B-CA38-CC64-860488A0E438}"/>
                </a:ext>
              </a:extLst>
            </p:cNvPr>
            <p:cNvSpPr/>
            <p:nvPr/>
          </p:nvSpPr>
          <p:spPr>
            <a:xfrm rot="18913800">
              <a:off x="4289040" y="169920"/>
              <a:ext cx="79200" cy="4680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FFFFF"/>
            </a:solidFill>
            <a:ln w="9360">
              <a:solidFill>
                <a:srgbClr val="FFFFFF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24" name="Google Shape;201;p2">
              <a:extLst>
                <a:ext uri="{FF2B5EF4-FFF2-40B4-BE49-F238E27FC236}">
                  <a16:creationId xmlns:a16="http://schemas.microsoft.com/office/drawing/2014/main" id="{78694CE8-4A08-CEEC-4FC8-E56849E419F3}"/>
                </a:ext>
              </a:extLst>
            </p:cNvPr>
            <p:cNvSpPr/>
            <p:nvPr/>
          </p:nvSpPr>
          <p:spPr>
            <a:xfrm>
              <a:off x="4337280" y="546120"/>
              <a:ext cx="330840" cy="70920"/>
            </a:xfrm>
            <a:prstGeom prst="rect">
              <a:avLst/>
            </a:prstGeom>
            <a:solidFill>
              <a:schemeClr val="bg1">
                <a:lumMod val="65000"/>
                <a:alpha val="47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25" name="Google Shape;202;p2">
              <a:extLst>
                <a:ext uri="{FF2B5EF4-FFF2-40B4-BE49-F238E27FC236}">
                  <a16:creationId xmlns:a16="http://schemas.microsoft.com/office/drawing/2014/main" id="{DE0F0CF0-15B5-AC9B-928A-EB38BA2546AE}"/>
                </a:ext>
              </a:extLst>
            </p:cNvPr>
            <p:cNvSpPr/>
            <p:nvPr/>
          </p:nvSpPr>
          <p:spPr>
            <a:xfrm>
              <a:off x="4261320" y="498240"/>
              <a:ext cx="504000" cy="23220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 algn="ctr">
                <a:lnSpc>
                  <a:spcPct val="100000"/>
                </a:lnSpc>
                <a:buNone/>
                <a:tabLst>
                  <a:tab pos="0" algn="l"/>
                </a:tabLst>
              </a:pPr>
              <a:r>
                <a:rPr lang="en-US" sz="500" b="0" strike="noStrike" spc="-1" dirty="0">
                  <a:latin typeface="Arial"/>
                  <a:ea typeface="Arial"/>
                </a:rPr>
                <a:t>BED</a:t>
              </a:r>
              <a:endParaRPr lang="en-US" sz="500" b="0" strike="noStrike" spc="-1" dirty="0">
                <a:latin typeface="Arial"/>
              </a:endParaRPr>
            </a:p>
          </p:txBody>
        </p:sp>
      </p:grpSp>
      <p:grpSp>
        <p:nvGrpSpPr>
          <p:cNvPr id="326" name="Grupo 325">
            <a:extLst>
              <a:ext uri="{FF2B5EF4-FFF2-40B4-BE49-F238E27FC236}">
                <a16:creationId xmlns:a16="http://schemas.microsoft.com/office/drawing/2014/main" id="{62DE35E9-7017-81B9-2F1C-304F65C1CCAB}"/>
              </a:ext>
            </a:extLst>
          </p:cNvPr>
          <p:cNvGrpSpPr/>
          <p:nvPr/>
        </p:nvGrpSpPr>
        <p:grpSpPr>
          <a:xfrm>
            <a:off x="2184600" y="11267812"/>
            <a:ext cx="504000" cy="560520"/>
            <a:chOff x="4261320" y="169920"/>
            <a:chExt cx="504000" cy="560520"/>
          </a:xfrm>
        </p:grpSpPr>
        <p:sp>
          <p:nvSpPr>
            <p:cNvPr id="327" name="Google Shape;197;p2">
              <a:extLst>
                <a:ext uri="{FF2B5EF4-FFF2-40B4-BE49-F238E27FC236}">
                  <a16:creationId xmlns:a16="http://schemas.microsoft.com/office/drawing/2014/main" id="{F480A652-C07D-FF7D-0CE2-D78B5534440F}"/>
                </a:ext>
              </a:extLst>
            </p:cNvPr>
            <p:cNvSpPr/>
            <p:nvPr/>
          </p:nvSpPr>
          <p:spPr>
            <a:xfrm>
              <a:off x="4326120" y="187200"/>
              <a:ext cx="351000" cy="436680"/>
            </a:xfrm>
            <a:prstGeom prst="rect">
              <a:avLst/>
            </a:prstGeom>
            <a:noFill/>
            <a:ln w="9360">
              <a:solidFill>
                <a:schemeClr val="tx1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328" name="Google Shape;198;p2">
              <a:extLst>
                <a:ext uri="{FF2B5EF4-FFF2-40B4-BE49-F238E27FC236}">
                  <a16:creationId xmlns:a16="http://schemas.microsoft.com/office/drawing/2014/main" id="{DEA09127-8871-2F5F-1252-BB8EF6D3D9FE}"/>
                </a:ext>
              </a:extLst>
            </p:cNvPr>
            <p:cNvPicPr/>
            <p:nvPr/>
          </p:nvPicPr>
          <p:blipFill>
            <a:blip r:embed="rId2"/>
            <a:srcRect b="26621"/>
            <a:stretch/>
          </p:blipFill>
          <p:spPr>
            <a:xfrm>
              <a:off x="4339800" y="252720"/>
              <a:ext cx="328320" cy="29196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329" name="Google Shape;199;p2">
              <a:extLst>
                <a:ext uri="{FF2B5EF4-FFF2-40B4-BE49-F238E27FC236}">
                  <a16:creationId xmlns:a16="http://schemas.microsoft.com/office/drawing/2014/main" id="{05854273-2202-776E-8CFD-25F5FED688E7}"/>
                </a:ext>
              </a:extLst>
            </p:cNvPr>
            <p:cNvSpPr/>
            <p:nvPr/>
          </p:nvSpPr>
          <p:spPr>
            <a:xfrm rot="8103000">
              <a:off x="4330800" y="207720"/>
              <a:ext cx="71640" cy="406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360">
              <a:solidFill>
                <a:schemeClr val="bg1">
                  <a:lumMod val="65000"/>
                </a:schemeClr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30" name="Google Shape;200;p2">
              <a:extLst>
                <a:ext uri="{FF2B5EF4-FFF2-40B4-BE49-F238E27FC236}">
                  <a16:creationId xmlns:a16="http://schemas.microsoft.com/office/drawing/2014/main" id="{251A098C-807C-83E5-3D37-55B5B737A482}"/>
                </a:ext>
              </a:extLst>
            </p:cNvPr>
            <p:cNvSpPr/>
            <p:nvPr/>
          </p:nvSpPr>
          <p:spPr>
            <a:xfrm rot="18913800">
              <a:off x="4289040" y="169920"/>
              <a:ext cx="79200" cy="4680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FFFFF"/>
            </a:solidFill>
            <a:ln w="9360">
              <a:solidFill>
                <a:srgbClr val="FFFFFF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31" name="Google Shape;201;p2">
              <a:extLst>
                <a:ext uri="{FF2B5EF4-FFF2-40B4-BE49-F238E27FC236}">
                  <a16:creationId xmlns:a16="http://schemas.microsoft.com/office/drawing/2014/main" id="{C7A99927-C963-2D45-B3EA-9BBDB12DFDC2}"/>
                </a:ext>
              </a:extLst>
            </p:cNvPr>
            <p:cNvSpPr/>
            <p:nvPr/>
          </p:nvSpPr>
          <p:spPr>
            <a:xfrm>
              <a:off x="4337280" y="546120"/>
              <a:ext cx="330840" cy="70920"/>
            </a:xfrm>
            <a:prstGeom prst="rect">
              <a:avLst/>
            </a:prstGeom>
            <a:solidFill>
              <a:schemeClr val="bg1">
                <a:lumMod val="65000"/>
                <a:alpha val="47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32" name="Google Shape;202;p2">
              <a:extLst>
                <a:ext uri="{FF2B5EF4-FFF2-40B4-BE49-F238E27FC236}">
                  <a16:creationId xmlns:a16="http://schemas.microsoft.com/office/drawing/2014/main" id="{D32DCDC5-B06A-9AEE-CAB6-3E9952446841}"/>
                </a:ext>
              </a:extLst>
            </p:cNvPr>
            <p:cNvSpPr/>
            <p:nvPr/>
          </p:nvSpPr>
          <p:spPr>
            <a:xfrm>
              <a:off x="4261320" y="498240"/>
              <a:ext cx="504000" cy="23220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 algn="ctr">
                <a:lnSpc>
                  <a:spcPct val="100000"/>
                </a:lnSpc>
                <a:buNone/>
                <a:tabLst>
                  <a:tab pos="0" algn="l"/>
                </a:tabLst>
              </a:pPr>
              <a:r>
                <a:rPr lang="en-US" sz="500" b="0" strike="noStrike" spc="-1" dirty="0">
                  <a:latin typeface="Arial"/>
                  <a:ea typeface="Arial"/>
                </a:rPr>
                <a:t>FASTQ</a:t>
              </a:r>
              <a:endParaRPr lang="en-US" sz="500" b="0" strike="noStrike" spc="-1" dirty="0">
                <a:latin typeface="Arial"/>
              </a:endParaRPr>
            </a:p>
          </p:txBody>
        </p:sp>
      </p:grpSp>
      <p:sp>
        <p:nvSpPr>
          <p:cNvPr id="333" name="Rectángulo 332">
            <a:extLst>
              <a:ext uri="{FF2B5EF4-FFF2-40B4-BE49-F238E27FC236}">
                <a16:creationId xmlns:a16="http://schemas.microsoft.com/office/drawing/2014/main" id="{2AF34CF5-B56D-1C5D-C636-8A148087112F}"/>
              </a:ext>
            </a:extLst>
          </p:cNvPr>
          <p:cNvSpPr/>
          <p:nvPr/>
        </p:nvSpPr>
        <p:spPr>
          <a:xfrm flipH="1">
            <a:off x="6336720" y="1876766"/>
            <a:ext cx="875735" cy="118800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tx1"/>
            </a:solidFill>
            <a:prstDash val="soli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2103</TotalTime>
  <Words>252</Words>
  <Application>Microsoft Office PowerPoint</Application>
  <PresentationFormat>Personalizado</PresentationFormat>
  <Paragraphs>84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Symbol</vt:lpstr>
      <vt:lpstr>Times New Roman</vt:lpstr>
      <vt:lpstr>Wingdings</vt:lpstr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Charlo</dc:creator>
  <dc:description/>
  <cp:lastModifiedBy>Carlos De Brasi</cp:lastModifiedBy>
  <cp:revision>38</cp:revision>
  <cp:lastPrinted>2024-03-13T17:46:06Z</cp:lastPrinted>
  <dcterms:created xsi:type="dcterms:W3CDTF">2024-01-08T11:31:38Z</dcterms:created>
  <dcterms:modified xsi:type="dcterms:W3CDTF">2024-09-24T22:45:54Z</dcterms:modified>
  <dc:language>es-ES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Personalizado</vt:lpwstr>
  </property>
  <property fmtid="{D5CDD505-2E9C-101B-9397-08002B2CF9AE}" pid="3" name="Slides">
    <vt:r8>1</vt:r8>
  </property>
</Properties>
</file>